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436" r:id="rId2"/>
    <p:sldId id="430" r:id="rId3"/>
    <p:sldId id="476" r:id="rId4"/>
    <p:sldId id="458" r:id="rId5"/>
    <p:sldId id="461" r:id="rId6"/>
    <p:sldId id="468" r:id="rId7"/>
    <p:sldId id="469" r:id="rId8"/>
    <p:sldId id="464" r:id="rId9"/>
    <p:sldId id="462" r:id="rId10"/>
    <p:sldId id="465" r:id="rId11"/>
    <p:sldId id="474" r:id="rId12"/>
    <p:sldId id="466" r:id="rId13"/>
    <p:sldId id="470" r:id="rId14"/>
    <p:sldId id="472" r:id="rId15"/>
    <p:sldId id="446" r:id="rId16"/>
    <p:sldId id="473" r:id="rId17"/>
    <p:sldId id="444" r:id="rId18"/>
    <p:sldId id="453" r:id="rId19"/>
    <p:sldId id="460" r:id="rId20"/>
  </p:sldIdLst>
  <p:sldSz cx="12192000" cy="6858000"/>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ch Nicole (RUN) BAG" initials="RN(B" lastIdx="3" clrIdx="0">
    <p:extLst>
      <p:ext uri="{19B8F6BF-5375-455C-9EA6-DF929625EA0E}">
        <p15:presenceInfo xmlns:p15="http://schemas.microsoft.com/office/powerpoint/2012/main" userId="Ruch Nicole (RUN) BAG" providerId="None"/>
      </p:ext>
    </p:extLst>
  </p:cmAuthor>
  <p:cmAuthor id="2" name="Orillard Nadine BAG" initials="ONB" lastIdx="4" clrIdx="1">
    <p:extLst>
      <p:ext uri="{19B8F6BF-5375-455C-9EA6-DF929625EA0E}">
        <p15:presenceInfo xmlns:p15="http://schemas.microsoft.com/office/powerpoint/2012/main" userId="Orillard Nadine BAG" providerId="None"/>
      </p:ext>
    </p:extLst>
  </p:cmAuthor>
  <p:cmAuthor id="3" name="Heussler Fulvia BAG" initials="HFB" lastIdx="2" clrIdx="2">
    <p:extLst>
      <p:ext uri="{19B8F6BF-5375-455C-9EA6-DF929625EA0E}">
        <p15:presenceInfo xmlns:p15="http://schemas.microsoft.com/office/powerpoint/2012/main" userId="Heussler Fulvia BAG" providerId="None"/>
      </p:ext>
    </p:extLst>
  </p:cmAuthor>
  <p:cmAuthor id="4" name="Seiler Julien BAG" initials="SJB" lastIdx="4" clrIdx="3">
    <p:extLst>
      <p:ext uri="{19B8F6BF-5375-455C-9EA6-DF929625EA0E}">
        <p15:presenceInfo xmlns:p15="http://schemas.microsoft.com/office/powerpoint/2012/main" userId="Seiler Julien BA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53B"/>
    <a:srgbClr val="3FA73C"/>
    <a:srgbClr val="4AB83D"/>
    <a:srgbClr val="06362E"/>
    <a:srgbClr val="042824"/>
    <a:srgbClr val="E84591"/>
    <a:srgbClr val="00FFFF"/>
    <a:srgbClr val="00CC99"/>
    <a:srgbClr val="464646"/>
    <a:srgbClr val="55BF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2" autoAdjust="0"/>
    <p:restoredTop sz="59048" autoAdjust="0"/>
  </p:normalViewPr>
  <p:slideViewPr>
    <p:cSldViewPr snapToGrid="0" snapToObjects="1">
      <p:cViewPr varScale="1">
        <p:scale>
          <a:sx n="66" d="100"/>
          <a:sy n="66" d="100"/>
        </p:scale>
        <p:origin x="2100" y="78"/>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990F891-A1A7-1B4A-9A3A-8837E752032A}" type="datetimeFigureOut">
              <a:rPr lang="de-DE" smtClean="0"/>
              <a:t>16.04.2024</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42EC0CB-8FF5-1E46-A522-C22DFAED1442}" type="slidenum">
              <a:rPr lang="de-DE" smtClean="0"/>
              <a:t>‹Nr.›</a:t>
            </a:fld>
            <a:endParaRPr lang="de-DE"/>
          </a:p>
        </p:txBody>
      </p:sp>
    </p:spTree>
    <p:extLst>
      <p:ext uri="{BB962C8B-B14F-4D97-AF65-F5344CB8AC3E}">
        <p14:creationId xmlns:p14="http://schemas.microsoft.com/office/powerpoint/2010/main" val="389016265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2:58:41.732"/>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D42091D-8DBF-B643-B424-AD88242580B3}" type="datetimeFigureOut">
              <a:rPr lang="de-DE" smtClean="0"/>
              <a:t>16.04.2024</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D67B835-463C-2448-9ABC-D2597BA8BE5D}" type="slidenum">
              <a:rPr lang="de-DE" smtClean="0"/>
              <a:t>‹Nr.›</a:t>
            </a:fld>
            <a:endParaRPr lang="de-DE"/>
          </a:p>
        </p:txBody>
      </p:sp>
    </p:spTree>
    <p:extLst>
      <p:ext uri="{BB962C8B-B14F-4D97-AF65-F5344CB8AC3E}">
        <p14:creationId xmlns:p14="http://schemas.microsoft.com/office/powerpoint/2010/main" val="35058424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uva.ch/de-CH/material/Filme/flow-vielsitzer-und-warm-u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eco.admin.ch/dam/seco/fr/dokumente/Publikationen_Dienstleistungen/Publikationen_Formulare/Arbeit/Arbeitsbedingungen/merkblaetter_checklisten/merkblatt_homeoffice_covid19.pdf.download.pdf/Guide_survie_pour_home_office_covid_fr.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fr-CH" b="1" noProof="0" dirty="0"/>
              <a:t>De</a:t>
            </a:r>
            <a:r>
              <a:rPr lang="fr-CH" b="1" baseline="0" noProof="0" dirty="0"/>
              <a:t> quoi s’agit-il </a:t>
            </a:r>
            <a:r>
              <a:rPr lang="fr-CH" b="1" noProof="0" dirty="0"/>
              <a:t>? </a:t>
            </a:r>
          </a:p>
          <a:p>
            <a:endParaRPr lang="fr-CH" b="0" noProof="0" dirty="0"/>
          </a:p>
          <a:p>
            <a:r>
              <a:rPr lang="fr-CH" b="1" noProof="0" dirty="0"/>
              <a:t>Se lever </a:t>
            </a:r>
            <a:r>
              <a:rPr lang="fr-CH" b="0" noProof="0" dirty="0"/>
              <a:t>régulièrement a des effets positifs directs sur la santé. </a:t>
            </a:r>
          </a:p>
          <a:p>
            <a:endParaRPr lang="de-CH" b="0"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Les études le montrent </a:t>
            </a:r>
            <a:r>
              <a:rPr lang="fr-FR" dirty="0">
                <a:solidFill>
                  <a:srgbClr val="FF0000"/>
                </a:solidFill>
              </a:rPr>
              <a:t>:</a:t>
            </a:r>
            <a:r>
              <a:rPr lang="fr-FR" dirty="0"/>
              <a:t> la </a:t>
            </a:r>
            <a:r>
              <a:rPr lang="fr-FR" b="1" dirty="0">
                <a:solidFill>
                  <a:srgbClr val="FF0000"/>
                </a:solidFill>
              </a:rPr>
              <a:t>position assise prolongée sans interruption </a:t>
            </a:r>
            <a:r>
              <a:rPr lang="fr-FR" dirty="0"/>
              <a:t>constitue à elle seule un facteur de risque pour la santé</a:t>
            </a:r>
            <a:r>
              <a:rPr lang="de-CH" sz="1200" b="0" kern="1200" dirty="0">
                <a:solidFill>
                  <a:schemeClr val="tx1"/>
                </a:solidFill>
                <a:effectLst/>
                <a:latin typeface="+mn-lt"/>
                <a:ea typeface="+mn-ea"/>
                <a:cs typeface="+mn-cs"/>
              </a:rPr>
              <a:t>. </a:t>
            </a:r>
            <a:r>
              <a:rPr lang="fr-FR" dirty="0"/>
              <a:t>Plus l’on passe de temps assis dans la journée, plus le risque de maladies cardiovasculaires, de surpoids, de diabète et de cancer est élevé.</a:t>
            </a:r>
            <a:r>
              <a:rPr lang="de-CH" sz="1200" b="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CH"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Se lever est très simple, a de nombreux effets bénéfiques et peut facilement être intégré au quotidien. </a:t>
            </a:r>
            <a:endParaRPr lang="de-CH" dirty="0"/>
          </a:p>
        </p:txBody>
      </p:sp>
      <p:sp>
        <p:nvSpPr>
          <p:cNvPr id="4" name="Foliennummernplatzhalter 3"/>
          <p:cNvSpPr>
            <a:spLocks noGrp="1"/>
          </p:cNvSpPr>
          <p:nvPr>
            <p:ph type="sldNum" sz="quarter" idx="10"/>
          </p:nvPr>
        </p:nvSpPr>
        <p:spPr/>
        <p:txBody>
          <a:bodyPr/>
          <a:lstStyle/>
          <a:p>
            <a:fld id="{20E4DD9B-E836-104B-B3D3-5A2A3F57C0F1}" type="slidenum">
              <a:rPr lang="de-DE" smtClean="0"/>
              <a:t>1</a:t>
            </a:fld>
            <a:endParaRPr lang="de-DE"/>
          </a:p>
        </p:txBody>
      </p:sp>
    </p:spTree>
    <p:extLst>
      <p:ext uri="{BB962C8B-B14F-4D97-AF65-F5344CB8AC3E}">
        <p14:creationId xmlns:p14="http://schemas.microsoft.com/office/powerpoint/2010/main" val="299863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fr-CH" sz="1200" b="1" kern="1200" dirty="0">
                <a:solidFill>
                  <a:schemeClr val="tx1"/>
                </a:solidFill>
                <a:effectLst/>
                <a:latin typeface="+mn-lt"/>
                <a:ea typeface="+mn-ea"/>
                <a:cs typeface="+mn-cs"/>
              </a:rPr>
              <a:t>Se lever : changer de position régulièrement </a:t>
            </a:r>
          </a:p>
          <a:p>
            <a:endParaRPr lang="fr-CH" noProof="0" dirty="0"/>
          </a:p>
          <a:p>
            <a:r>
              <a:rPr lang="fr-CH" noProof="0" dirty="0"/>
              <a:t>Changer</a:t>
            </a:r>
            <a:r>
              <a:rPr lang="fr-CH" baseline="0" noProof="0" dirty="0"/>
              <a:t> régulièrement de position en alternant entre les positions assise, debout </a:t>
            </a:r>
            <a:r>
              <a:rPr lang="de-CH" baseline="0" noProof="0" dirty="0"/>
              <a:t>et la marche.</a:t>
            </a:r>
            <a:r>
              <a:rPr lang="de-DE" dirty="0"/>
              <a:t> </a:t>
            </a:r>
          </a:p>
          <a:p>
            <a:endParaRPr lang="fr-CH" noProof="0" dirty="0"/>
          </a:p>
          <a:p>
            <a:r>
              <a:rPr lang="fr-CH" noProof="0" dirty="0"/>
              <a:t>Aérer, tourner</a:t>
            </a:r>
            <a:r>
              <a:rPr lang="fr-CH" baseline="0" noProof="0" dirty="0"/>
              <a:t> </a:t>
            </a:r>
            <a:r>
              <a:rPr lang="fr-CH" noProof="0" dirty="0"/>
              <a:t>les épaules vers</a:t>
            </a:r>
            <a:r>
              <a:rPr lang="fr-CH" baseline="0" noProof="0" dirty="0"/>
              <a:t> l‘arrière, s‘étirer, tourner le bassin, tenir en équilibre sur une jambe, faire quelques pas.</a:t>
            </a:r>
            <a:r>
              <a:rPr lang="fr-CH" noProof="0" dirty="0"/>
              <a:t> </a:t>
            </a:r>
          </a:p>
          <a:p>
            <a:endParaRPr lang="de-DE" dirty="0"/>
          </a:p>
          <a:p>
            <a:r>
              <a:rPr lang="de-CH" dirty="0"/>
              <a:t>Les </a:t>
            </a:r>
            <a:r>
              <a:rPr lang="fr-CH" noProof="0" dirty="0"/>
              <a:t>meilleures idées viennent spontanément,</a:t>
            </a:r>
            <a:r>
              <a:rPr lang="fr-CH" baseline="0" noProof="0" dirty="0"/>
              <a:t> lorsque l’on n’y pense pas.</a:t>
            </a:r>
            <a:endParaRPr lang="fr-CH" noProof="0" dirty="0"/>
          </a:p>
        </p:txBody>
      </p:sp>
      <p:sp>
        <p:nvSpPr>
          <p:cNvPr id="4" name="Foliennummernplatzhalter 3"/>
          <p:cNvSpPr>
            <a:spLocks noGrp="1"/>
          </p:cNvSpPr>
          <p:nvPr>
            <p:ph type="sldNum" sz="quarter" idx="5"/>
          </p:nvPr>
        </p:nvSpPr>
        <p:spPr/>
        <p:txBody>
          <a:bodyPr/>
          <a:lstStyle/>
          <a:p>
            <a:fld id="{AD67B835-463C-2448-9ABC-D2597BA8BE5D}" type="slidenum">
              <a:rPr lang="de-DE" smtClean="0"/>
              <a:t>10</a:t>
            </a:fld>
            <a:endParaRPr lang="de-DE"/>
          </a:p>
        </p:txBody>
      </p:sp>
    </p:spTree>
    <p:extLst>
      <p:ext uri="{BB962C8B-B14F-4D97-AF65-F5344CB8AC3E}">
        <p14:creationId xmlns:p14="http://schemas.microsoft.com/office/powerpoint/2010/main" val="78152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fr-CH" b="1" noProof="0" dirty="0"/>
              <a:t>Se lever : l’air</a:t>
            </a:r>
            <a:r>
              <a:rPr lang="fr-CH" b="1" baseline="0" noProof="0" dirty="0"/>
              <a:t> frais redonne de l’énergie</a:t>
            </a:r>
          </a:p>
          <a:p>
            <a:endParaRPr lang="fr-CH" b="1" baseline="0" noProof="0" dirty="0"/>
          </a:p>
          <a:p>
            <a:r>
              <a:rPr lang="fr-CH" noProof="0" dirty="0"/>
              <a:t>Aérer régulièrement : se lever et, toutes les 2-3 heures, ouvrir la fenêtre durant environ 10 minutes ou plus longtemps si nécessaire.</a:t>
            </a:r>
          </a:p>
        </p:txBody>
      </p:sp>
      <p:sp>
        <p:nvSpPr>
          <p:cNvPr id="4" name="Foliennummernplatzhalter 3"/>
          <p:cNvSpPr>
            <a:spLocks noGrp="1"/>
          </p:cNvSpPr>
          <p:nvPr>
            <p:ph type="sldNum" sz="quarter" idx="5"/>
          </p:nvPr>
        </p:nvSpPr>
        <p:spPr/>
        <p:txBody>
          <a:bodyPr/>
          <a:lstStyle/>
          <a:p>
            <a:fld id="{AD67B835-463C-2448-9ABC-D2597BA8BE5D}" type="slidenum">
              <a:rPr lang="de-DE" smtClean="0"/>
              <a:t>11</a:t>
            </a:fld>
            <a:endParaRPr lang="de-DE"/>
          </a:p>
        </p:txBody>
      </p:sp>
    </p:spTree>
    <p:extLst>
      <p:ext uri="{BB962C8B-B14F-4D97-AF65-F5344CB8AC3E}">
        <p14:creationId xmlns:p14="http://schemas.microsoft.com/office/powerpoint/2010/main" val="249913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fr-CH" b="1" noProof="0" dirty="0"/>
              <a:t>Se lever : </a:t>
            </a:r>
            <a:r>
              <a:rPr lang="fr-FR" b="1" noProof="0" dirty="0"/>
              <a:t>Lire debout / faire une présentation / participer à une réunion</a:t>
            </a:r>
          </a:p>
          <a:p>
            <a:endParaRPr lang="fr-CH" noProof="0" dirty="0"/>
          </a:p>
          <a:p>
            <a:r>
              <a:rPr lang="fr-CH" noProof="0" dirty="0"/>
              <a:t>Que vous</a:t>
            </a:r>
            <a:r>
              <a:rPr lang="fr-CH" baseline="0" noProof="0" dirty="0"/>
              <a:t> ayez une réunion en ligne ou en présentiel, levez-vous de temps à autre pour écouter ou pour parler. Ainsi, vous favorisez votre concentration, améliorez votre bien-être physique et augmentez votre attention. </a:t>
            </a:r>
            <a:endParaRPr lang="fr-CH" noProof="0" dirty="0"/>
          </a:p>
          <a:p>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r>
              <a:rPr lang="fr-CH" b="0" noProof="0" dirty="0"/>
              <a:t>Encouragez activement</a:t>
            </a:r>
            <a:r>
              <a:rPr lang="fr-CH" b="0" baseline="0" noProof="0" dirty="0"/>
              <a:t> les personnes qui vous écoutent (p.ex. juste avant la pause) à interrompre régulièrement les phases en position assise et à changer si possible de posture (assis, debout) et à bouger</a:t>
            </a:r>
            <a:r>
              <a:rPr lang="de-CH" b="0" baseline="0" dirty="0"/>
              <a:t>.</a:t>
            </a:r>
            <a:endParaRPr lang="de-DE" dirty="0"/>
          </a:p>
        </p:txBody>
      </p:sp>
      <p:sp>
        <p:nvSpPr>
          <p:cNvPr id="4" name="Foliennummernplatzhalter 3"/>
          <p:cNvSpPr>
            <a:spLocks noGrp="1"/>
          </p:cNvSpPr>
          <p:nvPr>
            <p:ph type="sldNum" sz="quarter" idx="5"/>
          </p:nvPr>
        </p:nvSpPr>
        <p:spPr/>
        <p:txBody>
          <a:bodyPr/>
          <a:lstStyle/>
          <a:p>
            <a:fld id="{AD67B835-463C-2448-9ABC-D2597BA8BE5D}" type="slidenum">
              <a:rPr lang="de-DE" smtClean="0"/>
              <a:t>12</a:t>
            </a:fld>
            <a:endParaRPr lang="de-DE"/>
          </a:p>
        </p:txBody>
      </p:sp>
    </p:spTree>
    <p:extLst>
      <p:ext uri="{BB962C8B-B14F-4D97-AF65-F5344CB8AC3E}">
        <p14:creationId xmlns:p14="http://schemas.microsoft.com/office/powerpoint/2010/main" val="3523151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b="1" noProof="0" dirty="0"/>
              <a:t>Se lever : changer de position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H" b="1"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fr-CH" b="0" noProof="0" dirty="0">
                <a:latin typeface="+mn-lt"/>
              </a:rPr>
              <a:t>Lorsque vous organisez</a:t>
            </a:r>
            <a:r>
              <a:rPr lang="fr-CH" b="0" baseline="0" noProof="0" dirty="0">
                <a:latin typeface="+mn-lt"/>
              </a:rPr>
              <a:t> une rencontre en ligne ou en présentiel, veillez à intégrer suffisamment de pauses pour bouger.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CH" sz="1200" b="0" dirty="0">
              <a:latin typeface="+mn-lt"/>
              <a:cs typeface="Helvetica Neue Medium"/>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noProof="0" dirty="0">
                <a:latin typeface="+mn-lt"/>
                <a:cs typeface="Helvetica Neue Medium"/>
              </a:rPr>
              <a:t>Si la rencontre</a:t>
            </a:r>
            <a:r>
              <a:rPr lang="fr-CH" sz="1200" baseline="0" noProof="0" dirty="0">
                <a:latin typeface="+mn-lt"/>
                <a:cs typeface="Helvetica Neue Medium"/>
              </a:rPr>
              <a:t> a lieu sur place, veillez à ce qu‘elle soit favorable à la santé et à l‘activité physique en créant un environnement qui incite les personnes à se lever. Par exemple, vous pouvez installer suffisamment de tables hautes pour la séance en plénière et pour les ateliers et les mentionner afin que les participants les utilisent</a:t>
            </a:r>
            <a:r>
              <a:rPr lang="fr-CH" sz="1200" noProof="0" dirty="0">
                <a:latin typeface="+mn-lt"/>
                <a:cs typeface="Helvetica Neue Medium"/>
              </a:rPr>
              <a:t>. Proposez de</a:t>
            </a:r>
            <a:r>
              <a:rPr lang="fr-CH" sz="1200" baseline="0" noProof="0" dirty="0">
                <a:latin typeface="+mn-lt"/>
                <a:cs typeface="Helvetica Neue Medium"/>
              </a:rPr>
              <a:t> mener les ateliers debout (</a:t>
            </a:r>
            <a:r>
              <a:rPr lang="fr-CH" sz="1200" i="1" baseline="0" noProof="0" dirty="0" err="1">
                <a:latin typeface="+mn-lt"/>
                <a:cs typeface="Helvetica Neue Medium"/>
              </a:rPr>
              <a:t>standshops</a:t>
            </a:r>
            <a:r>
              <a:rPr lang="fr-CH" sz="1200" baseline="0" noProof="0" dirty="0">
                <a:latin typeface="+mn-lt"/>
                <a:cs typeface="Helvetica Neue Medium"/>
              </a:rPr>
              <a:t>) ou en marchant (</a:t>
            </a:r>
            <a:r>
              <a:rPr lang="fr-CH" sz="1200" i="1" baseline="0" noProof="0" dirty="0" err="1">
                <a:latin typeface="+mn-lt"/>
                <a:cs typeface="Helvetica Neue Medium"/>
              </a:rPr>
              <a:t>walkshops</a:t>
            </a:r>
            <a:r>
              <a:rPr lang="fr-CH" sz="1200" baseline="0" noProof="0" dirty="0">
                <a:latin typeface="+mn-lt"/>
                <a:cs typeface="Helvetica Neue Medium"/>
              </a:rPr>
              <a:t>)</a:t>
            </a:r>
            <a:r>
              <a:rPr lang="fr-CH" sz="1200" noProof="0" dirty="0">
                <a:latin typeface="+mn-lt"/>
                <a:cs typeface="Helvetica Neue Medium"/>
              </a:rPr>
              <a:t>. </a:t>
            </a:r>
            <a:br>
              <a:rPr lang="fr-CH" sz="1200" noProof="0" dirty="0">
                <a:latin typeface="+mn-lt"/>
                <a:cs typeface="Helvetica Neue Medium"/>
              </a:rPr>
            </a:br>
            <a:endParaRPr lang="fr-CH" sz="1200" noProof="0" dirty="0">
              <a:latin typeface="+mn-lt"/>
              <a:cs typeface="Helvetica Neue Medium"/>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noProof="0" dirty="0">
                <a:latin typeface="+mn-lt"/>
                <a:cs typeface="Helvetica Neue Medium"/>
              </a:rPr>
              <a:t>Organisez</a:t>
            </a:r>
            <a:r>
              <a:rPr lang="fr-CH" sz="1200" baseline="0" noProof="0" dirty="0">
                <a:latin typeface="+mn-lt"/>
                <a:cs typeface="Helvetica Neue Medium"/>
              </a:rPr>
              <a:t> des pauses détente ou actives en restant debout – également possible et recommandé lors de rencontres en ligne</a:t>
            </a:r>
            <a:r>
              <a:rPr lang="fr-CH" sz="1200" noProof="0" dirty="0">
                <a:latin typeface="+mn-lt"/>
                <a:cs typeface="Helvetica Neue Medium"/>
              </a:rPr>
              <a:t>.</a:t>
            </a:r>
            <a:endParaRPr lang="de-DE" sz="1200" dirty="0">
              <a:latin typeface="+mn-lt"/>
              <a:cs typeface="Helvetica Neue Medium"/>
            </a:endParaRPr>
          </a:p>
        </p:txBody>
      </p:sp>
      <p:sp>
        <p:nvSpPr>
          <p:cNvPr id="4" name="Foliennummernplatzhalter 3"/>
          <p:cNvSpPr>
            <a:spLocks noGrp="1"/>
          </p:cNvSpPr>
          <p:nvPr>
            <p:ph type="sldNum" sz="quarter" idx="5"/>
          </p:nvPr>
        </p:nvSpPr>
        <p:spPr/>
        <p:txBody>
          <a:bodyPr/>
          <a:lstStyle/>
          <a:p>
            <a:fld id="{AD67B835-463C-2448-9ABC-D2597BA8BE5D}" type="slidenum">
              <a:rPr lang="de-DE" smtClean="0"/>
              <a:t>13</a:t>
            </a:fld>
            <a:endParaRPr lang="de-DE"/>
          </a:p>
        </p:txBody>
      </p:sp>
    </p:spTree>
    <p:extLst>
      <p:ext uri="{BB962C8B-B14F-4D97-AF65-F5344CB8AC3E}">
        <p14:creationId xmlns:p14="http://schemas.microsoft.com/office/powerpoint/2010/main" val="198971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sz="1200" b="1" noProof="0" dirty="0">
                <a:latin typeface="+mn-lt"/>
                <a:cs typeface="Helvetica Neue Medium"/>
              </a:rPr>
              <a:t>Se lever : aller prendre l‘air</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b="1" noProof="0" dirty="0">
              <a:latin typeface="+mn-lt"/>
              <a:cs typeface="Helvetica Neue Medium"/>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noProof="0" dirty="0">
                <a:latin typeface="+mn-lt"/>
                <a:cs typeface="Helvetica Neue Medium"/>
              </a:rPr>
              <a:t>Veillez à créer</a:t>
            </a:r>
            <a:r>
              <a:rPr lang="fr-CH" sz="1200" baseline="0" noProof="0" dirty="0">
                <a:latin typeface="+mn-lt"/>
                <a:cs typeface="Helvetica Neue Medium"/>
              </a:rPr>
              <a:t> un environnement favorable à la santé et à l‘activité physique afin d‘inciter les participants à se lever et à bouger</a:t>
            </a:r>
            <a:r>
              <a:rPr lang="fr-CH" sz="1200" noProof="0" dirty="0">
                <a:latin typeface="+mn-lt"/>
                <a:cs typeface="Helvetica Neue Medium"/>
              </a:rPr>
              <a:t>. Évoquez</a:t>
            </a:r>
            <a:r>
              <a:rPr lang="fr-CH" sz="1200" baseline="0" noProof="0" dirty="0">
                <a:latin typeface="+mn-lt"/>
                <a:cs typeface="Helvetica Neue Medium"/>
              </a:rPr>
              <a:t> cette possibilité et informez activement les participants afin qu‘ils recourent à ces offres. Par exemple, vous pouvez indiquer le chemin pour se rendre à pied à la boulangerie ou dans un service de vente à l‘emporter. Ou le chemin d‘une promenade, en indiquant le temps nécessaire.</a:t>
            </a:r>
            <a:endParaRPr lang="fr-CH" sz="1200" noProof="0" dirty="0">
              <a:latin typeface="+mn-lt"/>
              <a:cs typeface="Helvetica Neue Medium"/>
            </a:endParaRPr>
          </a:p>
          <a:p>
            <a:endParaRPr lang="de-DE"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kern="1200" noProof="0" dirty="0">
                <a:solidFill>
                  <a:schemeClr val="tx1"/>
                </a:solidFill>
                <a:effectLst/>
                <a:latin typeface="+mn-lt"/>
                <a:ea typeface="+mn-ea"/>
                <a:cs typeface="+mn-cs"/>
              </a:rPr>
              <a:t>Après</a:t>
            </a:r>
            <a:r>
              <a:rPr lang="fr-CH" sz="1200" kern="1200" baseline="0" noProof="0" dirty="0">
                <a:solidFill>
                  <a:schemeClr val="tx1"/>
                </a:solidFill>
                <a:effectLst/>
                <a:latin typeface="+mn-lt"/>
                <a:ea typeface="+mn-ea"/>
                <a:cs typeface="+mn-cs"/>
              </a:rPr>
              <a:t> une longue période en position assise, se lever, sortir, se dégourdir les jambes et prendre l’air font du bien au corps et à l’esprit, que ce soit à la pause de midi, lors de manifestations ou durant les loisirs.</a:t>
            </a:r>
            <a:r>
              <a:rPr lang="fr-CH" sz="1200" kern="1200" noProof="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kern="1200" noProof="0" dirty="0">
                <a:solidFill>
                  <a:schemeClr val="tx1"/>
                </a:solidFill>
                <a:effectLst/>
                <a:latin typeface="+mn-lt"/>
                <a:ea typeface="+mn-ea"/>
                <a:cs typeface="+mn-cs"/>
              </a:rPr>
              <a:t>L’air frais et l’activité physique redonnent du tonus !</a:t>
            </a:r>
          </a:p>
        </p:txBody>
      </p:sp>
      <p:sp>
        <p:nvSpPr>
          <p:cNvPr id="4" name="Foliennummernplatzhalter 3"/>
          <p:cNvSpPr>
            <a:spLocks noGrp="1"/>
          </p:cNvSpPr>
          <p:nvPr>
            <p:ph type="sldNum" sz="quarter" idx="5"/>
          </p:nvPr>
        </p:nvSpPr>
        <p:spPr/>
        <p:txBody>
          <a:bodyPr/>
          <a:lstStyle/>
          <a:p>
            <a:fld id="{AD67B835-463C-2448-9ABC-D2597BA8BE5D}" type="slidenum">
              <a:rPr lang="de-DE" smtClean="0"/>
              <a:t>14</a:t>
            </a:fld>
            <a:endParaRPr lang="de-DE"/>
          </a:p>
        </p:txBody>
      </p:sp>
    </p:spTree>
    <p:extLst>
      <p:ext uri="{BB962C8B-B14F-4D97-AF65-F5344CB8AC3E}">
        <p14:creationId xmlns:p14="http://schemas.microsoft.com/office/powerpoint/2010/main" val="166213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fr-CH" sz="1200" b="0" i="0" u="none" strike="noStrike" kern="1200" noProof="0" dirty="0">
              <a:solidFill>
                <a:schemeClr val="tx1"/>
              </a:solidFill>
              <a:effectLst/>
              <a:latin typeface="+mn-lt"/>
              <a:ea typeface="+mn-ea"/>
              <a:cs typeface="+mn-cs"/>
            </a:endParaRPr>
          </a:p>
          <a:p>
            <a:r>
              <a:rPr lang="fr-CH" sz="1200" b="1" i="0" u="none" strike="noStrike" kern="1200" noProof="0" dirty="0">
                <a:solidFill>
                  <a:schemeClr val="tx1"/>
                </a:solidFill>
                <a:effectLst/>
                <a:latin typeface="+mn-lt"/>
                <a:ea typeface="+mn-ea"/>
                <a:cs typeface="+mn-cs"/>
              </a:rPr>
              <a:t>Se lever : bouger sur le chemin du retour</a:t>
            </a:r>
          </a:p>
          <a:p>
            <a:endParaRPr lang="fr-CH" sz="1200" b="0" i="0" u="none" strike="noStrike" kern="1200" noProof="0" dirty="0">
              <a:solidFill>
                <a:schemeClr val="tx1"/>
              </a:solidFill>
              <a:effectLst/>
              <a:latin typeface="+mn-lt"/>
              <a:ea typeface="+mn-ea"/>
              <a:cs typeface="+mn-cs"/>
            </a:endParaRPr>
          </a:p>
          <a:p>
            <a:r>
              <a:rPr lang="fr-CH" sz="1200" b="0" i="0" u="none" strike="noStrike" kern="1200" noProof="0" dirty="0">
                <a:solidFill>
                  <a:schemeClr val="tx1"/>
                </a:solidFill>
                <a:effectLst/>
                <a:latin typeface="+mn-lt"/>
                <a:ea typeface="+mn-ea"/>
                <a:cs typeface="+mn-cs"/>
              </a:rPr>
              <a:t>Invitez les participants à faire</a:t>
            </a:r>
            <a:r>
              <a:rPr lang="fr-CH" sz="1200" b="0" i="0" u="none" strike="noStrike" kern="1200" baseline="0" noProof="0" dirty="0">
                <a:solidFill>
                  <a:schemeClr val="tx1"/>
                </a:solidFill>
                <a:effectLst/>
                <a:latin typeface="+mn-lt"/>
                <a:ea typeface="+mn-ea"/>
                <a:cs typeface="+mn-cs"/>
              </a:rPr>
              <a:t> le chemin aller ou retour à pied ou à vélo (p. ex. un vélo de location comme un </a:t>
            </a:r>
            <a:r>
              <a:rPr lang="fr-CH" sz="1200" b="0" i="0" u="none" strike="noStrike" kern="1200" baseline="0" noProof="0" dirty="0" err="1">
                <a:solidFill>
                  <a:schemeClr val="tx1"/>
                </a:solidFill>
                <a:effectLst/>
                <a:latin typeface="+mn-lt"/>
                <a:ea typeface="+mn-ea"/>
                <a:cs typeface="+mn-cs"/>
              </a:rPr>
              <a:t>Publibike</a:t>
            </a:r>
            <a:r>
              <a:rPr lang="fr-CH" sz="1200" b="0" i="0" u="none" strike="noStrike" kern="1200" baseline="0" noProof="0" dirty="0">
                <a:solidFill>
                  <a:schemeClr val="tx1"/>
                </a:solidFill>
                <a:effectLst/>
                <a:latin typeface="+mn-lt"/>
                <a:ea typeface="+mn-ea"/>
                <a:cs typeface="+mn-cs"/>
              </a:rPr>
              <a:t>).</a:t>
            </a:r>
          </a:p>
          <a:p>
            <a:endParaRPr lang="de-CH"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kern="1200" noProof="0" dirty="0">
                <a:solidFill>
                  <a:schemeClr val="tx1"/>
                </a:solidFill>
                <a:effectLst/>
                <a:latin typeface="+mn-lt"/>
                <a:ea typeface="+mn-ea"/>
                <a:cs typeface="+mn-cs"/>
              </a:rPr>
              <a:t>Proposez</a:t>
            </a:r>
            <a:r>
              <a:rPr lang="fr-CH" sz="1200" kern="1200" baseline="0" noProof="0" dirty="0">
                <a:solidFill>
                  <a:schemeClr val="tx1"/>
                </a:solidFill>
                <a:effectLst/>
                <a:latin typeface="+mn-lt"/>
                <a:ea typeface="+mn-ea"/>
                <a:cs typeface="+mn-cs"/>
              </a:rPr>
              <a:t> des incitations pour venir à la manifestation ou rentrer à la maison de façon active : plan avec pistes piétonnes et cyclables marquées, indications des temps de marche depuis la gare jusqu’au lieu de la manifestation.</a:t>
            </a:r>
            <a:r>
              <a:rPr lang="fr-CH" sz="1200" kern="1200" noProof="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kern="1200" noProof="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kern="1200" noProof="0" dirty="0">
                <a:solidFill>
                  <a:schemeClr val="tx1"/>
                </a:solidFill>
                <a:effectLst/>
                <a:latin typeface="+mn-lt"/>
                <a:ea typeface="+mn-ea"/>
                <a:cs typeface="+mn-cs"/>
              </a:rPr>
              <a:t>Si</a:t>
            </a:r>
            <a:r>
              <a:rPr lang="fr-CH" sz="1200" kern="1200" baseline="0" noProof="0" dirty="0">
                <a:solidFill>
                  <a:schemeClr val="tx1"/>
                </a:solidFill>
                <a:effectLst/>
                <a:latin typeface="+mn-lt"/>
                <a:ea typeface="+mn-ea"/>
                <a:cs typeface="+mn-cs"/>
              </a:rPr>
              <a:t> possible : mettre à disposition un nombre suffisant de places de vélo et un nombre limité de places de parc payantes pour les voitures, faire coïncider les heures de la manifestation avec les horaires des transports publics, mettre à disposition des billets combinés pour utiliser les transports publics gratuitement ou à des tarifs préférentiels, organiser des vélos à emprunter ou des vélos électriques</a:t>
            </a:r>
            <a:r>
              <a:rPr lang="fr-CH" sz="1200" kern="1200" noProof="0" dirty="0">
                <a:solidFill>
                  <a:schemeClr val="tx1"/>
                </a:solidFill>
                <a:effectLst/>
                <a:latin typeface="+mn-lt"/>
                <a:ea typeface="+mn-ea"/>
                <a:cs typeface="+mn-cs"/>
              </a:rPr>
              <a:t>, souligner</a:t>
            </a:r>
            <a:r>
              <a:rPr lang="fr-CH" sz="1200" kern="1200" baseline="0" noProof="0" dirty="0">
                <a:solidFill>
                  <a:schemeClr val="tx1"/>
                </a:solidFill>
                <a:effectLst/>
                <a:latin typeface="+mn-lt"/>
                <a:ea typeface="+mn-ea"/>
                <a:cs typeface="+mn-cs"/>
              </a:rPr>
              <a:t> les nombreux avantages sanitaires et écologiques d’un déplacement actif.</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kern="1200" noProof="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kern="1200" noProof="0" dirty="0">
                <a:solidFill>
                  <a:schemeClr val="tx1"/>
                </a:solidFill>
                <a:effectLst/>
                <a:latin typeface="+mn-lt"/>
                <a:ea typeface="+mn-ea"/>
                <a:cs typeface="+mn-cs"/>
              </a:rPr>
              <a:t>Faites la promotion d’un déplacement</a:t>
            </a:r>
            <a:r>
              <a:rPr lang="fr-CH" sz="1200" kern="1200" baseline="0" noProof="0" dirty="0">
                <a:solidFill>
                  <a:schemeClr val="tx1"/>
                </a:solidFill>
                <a:effectLst/>
                <a:latin typeface="+mn-lt"/>
                <a:ea typeface="+mn-ea"/>
                <a:cs typeface="+mn-cs"/>
              </a:rPr>
              <a:t> actif en organisant des actions attrayantes : concours, contrôle gratuit du vélo sur place, etc.</a:t>
            </a:r>
            <a:r>
              <a:rPr lang="fr-CH" sz="1200" kern="1200" noProof="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kern="1200" noProof="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b="0" kern="1200" noProof="0" dirty="0">
                <a:solidFill>
                  <a:schemeClr val="tx1"/>
                </a:solidFill>
                <a:effectLst/>
                <a:latin typeface="+mn-lt"/>
                <a:ea typeface="+mn-ea"/>
                <a:cs typeface="+mn-cs"/>
              </a:rPr>
              <a:t>Veillez à ne pas passer directement</a:t>
            </a:r>
            <a:r>
              <a:rPr lang="fr-CH" sz="1200" b="0" kern="1200" baseline="0" noProof="0" dirty="0">
                <a:solidFill>
                  <a:schemeClr val="tx1"/>
                </a:solidFill>
                <a:effectLst/>
                <a:latin typeface="+mn-lt"/>
                <a:ea typeface="+mn-ea"/>
                <a:cs typeface="+mn-cs"/>
              </a:rPr>
              <a:t> d’une activité assise à l’autre (bureau/manifestation &gt; chemin du retour &gt; à la maison)</a:t>
            </a:r>
            <a:r>
              <a:rPr lang="fr-CH" sz="1200" b="0" kern="1200" noProof="0" dirty="0">
                <a:solidFill>
                  <a:schemeClr val="tx1"/>
                </a:solidFill>
                <a:effectLst/>
                <a:latin typeface="+mn-lt"/>
                <a:ea typeface="+mn-ea"/>
                <a:cs typeface="+mn-cs"/>
              </a:rPr>
              <a:t>.</a:t>
            </a:r>
          </a:p>
        </p:txBody>
      </p:sp>
      <p:sp>
        <p:nvSpPr>
          <p:cNvPr id="4" name="Foliennummernplatzhalter 3"/>
          <p:cNvSpPr>
            <a:spLocks noGrp="1"/>
          </p:cNvSpPr>
          <p:nvPr>
            <p:ph type="sldNum" sz="quarter" idx="10"/>
          </p:nvPr>
        </p:nvSpPr>
        <p:spPr/>
        <p:txBody>
          <a:bodyPr/>
          <a:lstStyle/>
          <a:p>
            <a:fld id="{20E4DD9B-E836-104B-B3D3-5A2A3F57C0F1}" type="slidenum">
              <a:rPr lang="de-DE" smtClean="0"/>
              <a:t>15</a:t>
            </a:fld>
            <a:endParaRPr lang="de-DE"/>
          </a:p>
        </p:txBody>
      </p:sp>
    </p:spTree>
    <p:extLst>
      <p:ext uri="{BB962C8B-B14F-4D97-AF65-F5344CB8AC3E}">
        <p14:creationId xmlns:p14="http://schemas.microsoft.com/office/powerpoint/2010/main" val="1555291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fr-CH" b="1" noProof="0" dirty="0"/>
              <a:t>Se lever : et déconnecter</a:t>
            </a:r>
          </a:p>
          <a:p>
            <a:endParaRPr lang="fr-CH" b="1" noProof="0" dirty="0"/>
          </a:p>
          <a:p>
            <a:r>
              <a:rPr lang="fr-CH" noProof="0" dirty="0"/>
              <a:t>Encouragez</a:t>
            </a:r>
            <a:r>
              <a:rPr lang="fr-CH" baseline="0" noProof="0" dirty="0"/>
              <a:t> les participants ou vos collaborateurs à faire des pauses actives à midi ou le soir, à récupérer de manière active, à s‘aérer l‘esprit, à assimiler ce qu‘ils ont entendu et à déconnecter de temps en temps. Ces actions sont bonnes pour le corps et l‘esprit.</a:t>
            </a:r>
            <a:endParaRPr lang="de-DE" dirty="0"/>
          </a:p>
        </p:txBody>
      </p:sp>
      <p:sp>
        <p:nvSpPr>
          <p:cNvPr id="4" name="Foliennummernplatzhalter 3"/>
          <p:cNvSpPr>
            <a:spLocks noGrp="1"/>
          </p:cNvSpPr>
          <p:nvPr>
            <p:ph type="sldNum" sz="quarter" idx="5"/>
          </p:nvPr>
        </p:nvSpPr>
        <p:spPr/>
        <p:txBody>
          <a:bodyPr/>
          <a:lstStyle/>
          <a:p>
            <a:fld id="{AD67B835-463C-2448-9ABC-D2597BA8BE5D}" type="slidenum">
              <a:rPr lang="de-DE" smtClean="0"/>
              <a:t>16</a:t>
            </a:fld>
            <a:endParaRPr lang="de-DE"/>
          </a:p>
        </p:txBody>
      </p:sp>
    </p:spTree>
    <p:extLst>
      <p:ext uri="{BB962C8B-B14F-4D97-AF65-F5344CB8AC3E}">
        <p14:creationId xmlns:p14="http://schemas.microsoft.com/office/powerpoint/2010/main" val="3073601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indent="0">
              <a:buFont typeface="Arial"/>
              <a:buNone/>
            </a:pPr>
            <a:r>
              <a:rPr lang="fr-CH" b="1" noProof="0" dirty="0"/>
              <a:t>Se lever : Check-list</a:t>
            </a:r>
          </a:p>
          <a:p>
            <a:pPr marL="0" indent="0">
              <a:buFont typeface="Arial"/>
              <a:buNone/>
            </a:pPr>
            <a:endParaRPr lang="fr-CH" noProof="0" dirty="0"/>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fr-CH" noProof="0" dirty="0"/>
              <a:t>Check-list pour les participants</a:t>
            </a:r>
            <a:r>
              <a:rPr lang="fr-CH" baseline="0" noProof="0" dirty="0"/>
              <a:t>, à afficher à la fin d‘une réunion </a:t>
            </a:r>
            <a:r>
              <a:rPr lang="fr-CH" noProof="0" dirty="0"/>
              <a:t>!</a:t>
            </a:r>
          </a:p>
          <a:p>
            <a:pPr marL="0" indent="0">
              <a:buFont typeface="Arial"/>
              <a:buNone/>
            </a:pPr>
            <a:endParaRPr lang="de-DE" dirty="0"/>
          </a:p>
          <a:p>
            <a:pPr marL="0" indent="0">
              <a:buFont typeface="Arial"/>
              <a:buNone/>
            </a:pPr>
            <a:endParaRPr lang="de-DE" dirty="0"/>
          </a:p>
          <a:p>
            <a:pPr marL="0" indent="0">
              <a:buFont typeface="Arial"/>
              <a:buNone/>
            </a:pPr>
            <a:endParaRPr lang="de-DE" dirty="0"/>
          </a:p>
          <a:p>
            <a:pPr marL="0" indent="0">
              <a:buFont typeface="Arial"/>
              <a:buNone/>
            </a:pPr>
            <a:endParaRPr lang="de-DE" dirty="0"/>
          </a:p>
        </p:txBody>
      </p:sp>
      <p:sp>
        <p:nvSpPr>
          <p:cNvPr id="4" name="Foliennummernplatzhalter 3"/>
          <p:cNvSpPr>
            <a:spLocks noGrp="1"/>
          </p:cNvSpPr>
          <p:nvPr>
            <p:ph type="sldNum" sz="quarter" idx="10"/>
          </p:nvPr>
        </p:nvSpPr>
        <p:spPr/>
        <p:txBody>
          <a:bodyPr/>
          <a:lstStyle/>
          <a:p>
            <a:fld id="{20E4DD9B-E836-104B-B3D3-5A2A3F57C0F1}" type="slidenum">
              <a:rPr lang="de-DE" smtClean="0"/>
              <a:t>17</a:t>
            </a:fld>
            <a:endParaRPr lang="de-DE"/>
          </a:p>
        </p:txBody>
      </p:sp>
    </p:spTree>
    <p:extLst>
      <p:ext uri="{BB962C8B-B14F-4D97-AF65-F5344CB8AC3E}">
        <p14:creationId xmlns:p14="http://schemas.microsoft.com/office/powerpoint/2010/main" val="3986525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285750" indent="-285750">
              <a:buFont typeface="Wingdings" panose="05000000000000000000" pitchFamily="2" charset="2"/>
              <a:buChar char="Ø"/>
            </a:pPr>
            <a:endParaRPr lang="de-CH" dirty="0">
              <a:latin typeface="+mn-lt"/>
            </a:endParaRPr>
          </a:p>
          <a:p>
            <a:pPr marL="0" indent="0">
              <a:buFont typeface="Wingdings" panose="05000000000000000000" pitchFamily="2" charset="2"/>
              <a:buNone/>
            </a:pPr>
            <a:endParaRPr lang="de-CH" dirty="0">
              <a:latin typeface="+mn-lt"/>
            </a:endParaRPr>
          </a:p>
          <a:p>
            <a:endParaRPr lang="de-DE" dirty="0"/>
          </a:p>
        </p:txBody>
      </p:sp>
      <p:sp>
        <p:nvSpPr>
          <p:cNvPr id="4" name="Foliennummernplatzhalter 3"/>
          <p:cNvSpPr>
            <a:spLocks noGrp="1"/>
          </p:cNvSpPr>
          <p:nvPr>
            <p:ph type="sldNum" sz="quarter" idx="10"/>
          </p:nvPr>
        </p:nvSpPr>
        <p:spPr/>
        <p:txBody>
          <a:bodyPr/>
          <a:lstStyle/>
          <a:p>
            <a:fld id="{20E4DD9B-E836-104B-B3D3-5A2A3F57C0F1}" type="slidenum">
              <a:rPr lang="de-DE" smtClean="0"/>
              <a:t>18</a:t>
            </a:fld>
            <a:endParaRPr lang="de-DE"/>
          </a:p>
        </p:txBody>
      </p:sp>
    </p:spTree>
    <p:extLst>
      <p:ext uri="{BB962C8B-B14F-4D97-AF65-F5344CB8AC3E}">
        <p14:creationId xmlns:p14="http://schemas.microsoft.com/office/powerpoint/2010/main" val="1153167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D67B835-463C-2448-9ABC-D2597BA8BE5D}" type="slidenum">
              <a:rPr lang="de-DE" smtClean="0"/>
              <a:t>19</a:t>
            </a:fld>
            <a:endParaRPr lang="de-DE"/>
          </a:p>
        </p:txBody>
      </p:sp>
    </p:spTree>
    <p:extLst>
      <p:ext uri="{BB962C8B-B14F-4D97-AF65-F5344CB8AC3E}">
        <p14:creationId xmlns:p14="http://schemas.microsoft.com/office/powerpoint/2010/main" val="27461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b="1" noProof="0" dirty="0"/>
              <a:t>Se lever durant les séances</a:t>
            </a:r>
            <a:r>
              <a:rPr lang="fr-CH" b="1" baseline="0" noProof="0" dirty="0"/>
              <a:t> / réunions / rencontres</a:t>
            </a:r>
            <a:br>
              <a:rPr lang="fr-CH" b="0" noProof="0" dirty="0"/>
            </a:br>
            <a:endParaRPr lang="fr-CH" b="0"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fr-CH" b="0" noProof="0" dirty="0"/>
              <a:t>Que</a:t>
            </a:r>
            <a:r>
              <a:rPr lang="fr-CH" b="0" baseline="0" noProof="0" dirty="0"/>
              <a:t> la séance ait lieu en ligne ou en présentiel, veillez à prévoir suffisamment de pauses pour bouger et des possibilités de se lever régulièrement. Sensibilisez votre public à la possibilité d’interrompre régulièrement les phases en position assise et de se lever.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i="0" dirty="0">
              <a:latin typeface="+mn-lt"/>
            </a:endParaRPr>
          </a:p>
          <a:p>
            <a:r>
              <a:rPr lang="fr-CH" sz="1200" i="1" kern="1200" noProof="0" dirty="0">
                <a:solidFill>
                  <a:schemeClr val="tx1"/>
                </a:solidFill>
                <a:latin typeface="+mn-lt"/>
                <a:ea typeface="+mn-ea"/>
                <a:cs typeface="Arial"/>
              </a:rPr>
              <a:t>Exemple :</a:t>
            </a:r>
          </a:p>
          <a:p>
            <a:r>
              <a:rPr lang="fr-CH" i="1" noProof="0" dirty="0">
                <a:latin typeface="+mn-lt"/>
                <a:cs typeface="Arial"/>
              </a:rPr>
              <a:t>«</a:t>
            </a:r>
            <a:r>
              <a:rPr lang="fr-CH" sz="1200" i="1" baseline="0" noProof="0" dirty="0">
                <a:latin typeface="+mn-lt"/>
                <a:cs typeface="Arial"/>
              </a:rPr>
              <a:t> Mesdames, Messieurs</a:t>
            </a:r>
            <a:r>
              <a:rPr lang="fr-CH" sz="1200" i="1" noProof="0" dirty="0">
                <a:latin typeface="+mn-lt"/>
                <a:cs typeface="Arial"/>
              </a:rPr>
              <a:t>, </a:t>
            </a:r>
          </a:p>
          <a:p>
            <a:r>
              <a:rPr lang="fr-CH" sz="1200" i="1" noProof="0" dirty="0">
                <a:latin typeface="+mn-lt"/>
                <a:cs typeface="Arial"/>
              </a:rPr>
              <a:t>Nous vous invitons à vous lever ! Pour prendre soin de votre santé, nous vous encourageons à vous lever durant les </a:t>
            </a:r>
            <a:r>
              <a:rPr lang="fr-CH" sz="1200" i="1" noProof="0" dirty="0" err="1">
                <a:latin typeface="+mn-lt"/>
                <a:cs typeface="Arial"/>
              </a:rPr>
              <a:t>xy</a:t>
            </a:r>
            <a:r>
              <a:rPr lang="fr-CH" sz="1200" i="1" noProof="0" dirty="0">
                <a:latin typeface="+mn-lt"/>
                <a:cs typeface="Arial"/>
              </a:rPr>
              <a:t> prochaines minutes de l‘exposé. À cette</a:t>
            </a:r>
            <a:r>
              <a:rPr lang="fr-CH" sz="1200" i="1" baseline="0" noProof="0" dirty="0">
                <a:latin typeface="+mn-lt"/>
                <a:cs typeface="Arial"/>
              </a:rPr>
              <a:t> fin, nous mettons à votre disposition des supports / tables hautes pour que vous puissiez continuer à prendre des notes. Il va de soi que vous pouvez également rester assis ou vous lever de temps à autre. </a:t>
            </a:r>
            <a:r>
              <a:rPr lang="fr-CH" b="0" i="1" noProof="0" dirty="0">
                <a:latin typeface="+mn-lt"/>
                <a:cs typeface="Arial"/>
              </a:rPr>
              <a:t>»</a:t>
            </a:r>
            <a:endParaRPr lang="de-DE" i="0" dirty="0">
              <a:latin typeface="+mn-lt"/>
            </a:endParaRPr>
          </a:p>
        </p:txBody>
      </p:sp>
      <p:sp>
        <p:nvSpPr>
          <p:cNvPr id="4" name="Foliennummernplatzhalter 3"/>
          <p:cNvSpPr>
            <a:spLocks noGrp="1"/>
          </p:cNvSpPr>
          <p:nvPr>
            <p:ph type="sldNum" sz="quarter" idx="10"/>
          </p:nvPr>
        </p:nvSpPr>
        <p:spPr/>
        <p:txBody>
          <a:bodyPr/>
          <a:lstStyle/>
          <a:p>
            <a:fld id="{AD67B835-463C-2448-9ABC-D2597BA8BE5D}" type="slidenum">
              <a:rPr lang="de-DE" smtClean="0"/>
              <a:t>2</a:t>
            </a:fld>
            <a:endParaRPr lang="de-DE"/>
          </a:p>
        </p:txBody>
      </p:sp>
    </p:spTree>
    <p:extLst>
      <p:ext uri="{BB962C8B-B14F-4D97-AF65-F5344CB8AC3E}">
        <p14:creationId xmlns:p14="http://schemas.microsoft.com/office/powerpoint/2010/main" val="169667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b="1" noProof="0" dirty="0"/>
              <a:t>Se lever durant les séances / réunions / rencontres</a:t>
            </a:r>
            <a:br>
              <a:rPr lang="de-CH" b="0" dirty="0"/>
            </a:br>
            <a:endParaRPr lang="de-CH" sz="1200" b="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b="0" noProof="0" dirty="0">
                <a:latin typeface="+mn-lt"/>
                <a:cs typeface="Arial"/>
              </a:rPr>
              <a:t>Il a été démontré qu‘une incitation active du</a:t>
            </a:r>
            <a:r>
              <a:rPr lang="fr-CH" sz="1200" b="0" baseline="0" noProof="0" dirty="0">
                <a:latin typeface="+mn-lt"/>
                <a:cs typeface="Arial"/>
              </a:rPr>
              <a:t> public à rester debout pendant les séances et les présentations a encouragé davantage de personnes à rester debout ou à se lever durant l‘événement. Il convient toutefois de transmettre le message selon lequel cette mesure a un effet bénéfique pour la santé.</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b="0" baseline="0" noProof="0" dirty="0">
              <a:latin typeface="+mn-lt"/>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i="1" dirty="0">
                <a:latin typeface="+mn-lt"/>
                <a:cs typeface="Arial"/>
              </a:rPr>
              <a:t>Source : Lang, J. J., McNeil, J., Tremblay, M. S., &amp; Saunders, T. J. (2015). </a:t>
            </a:r>
            <a:r>
              <a:rPr lang="de-DE" sz="1200" i="1" dirty="0" err="1">
                <a:latin typeface="+mn-lt"/>
                <a:cs typeface="Arial"/>
              </a:rPr>
              <a:t>Sit</a:t>
            </a:r>
            <a:r>
              <a:rPr lang="de-DE" sz="1200" i="1" dirty="0">
                <a:latin typeface="+mn-lt"/>
                <a:cs typeface="Arial"/>
              </a:rPr>
              <a:t> </a:t>
            </a:r>
            <a:r>
              <a:rPr lang="de-DE" sz="1200" i="1" dirty="0" err="1">
                <a:latin typeface="+mn-lt"/>
                <a:cs typeface="Arial"/>
              </a:rPr>
              <a:t>less</a:t>
            </a:r>
            <a:r>
              <a:rPr lang="de-DE" sz="1200" i="1" dirty="0">
                <a:latin typeface="+mn-lt"/>
                <a:cs typeface="Arial"/>
              </a:rPr>
              <a:t>, stand </a:t>
            </a:r>
            <a:r>
              <a:rPr lang="de-DE" sz="1200" i="1" dirty="0" err="1">
                <a:latin typeface="+mn-lt"/>
                <a:cs typeface="Arial"/>
              </a:rPr>
              <a:t>more</a:t>
            </a:r>
            <a:r>
              <a:rPr lang="de-DE" sz="1200" i="1" dirty="0">
                <a:latin typeface="+mn-lt"/>
                <a:cs typeface="Arial"/>
              </a:rPr>
              <a:t>: A </a:t>
            </a:r>
            <a:r>
              <a:rPr lang="de-DE" sz="1200" i="1" dirty="0" err="1">
                <a:latin typeface="+mn-lt"/>
                <a:cs typeface="Arial"/>
              </a:rPr>
              <a:t>randomized</a:t>
            </a:r>
            <a:r>
              <a:rPr lang="de-DE" sz="1200" i="1" dirty="0">
                <a:latin typeface="+mn-lt"/>
                <a:cs typeface="Arial"/>
              </a:rPr>
              <a:t> </a:t>
            </a:r>
            <a:r>
              <a:rPr lang="de-DE" sz="1200" i="1" dirty="0" err="1">
                <a:latin typeface="+mn-lt"/>
                <a:cs typeface="Arial"/>
              </a:rPr>
              <a:t>point-of-decision</a:t>
            </a:r>
            <a:r>
              <a:rPr lang="de-DE" sz="1200" i="1" dirty="0">
                <a:latin typeface="+mn-lt"/>
                <a:cs typeface="Arial"/>
              </a:rPr>
              <a:t> prompt </a:t>
            </a:r>
            <a:r>
              <a:rPr lang="de-DE" sz="1200" i="1" dirty="0" err="1">
                <a:latin typeface="+mn-lt"/>
                <a:cs typeface="Arial"/>
              </a:rPr>
              <a:t>intervention</a:t>
            </a:r>
            <a:r>
              <a:rPr lang="de-DE" sz="1200" i="1" dirty="0">
                <a:latin typeface="+mn-lt"/>
                <a:cs typeface="Arial"/>
              </a:rPr>
              <a:t> </a:t>
            </a:r>
            <a:r>
              <a:rPr lang="de-DE" sz="1200" i="1" dirty="0" err="1">
                <a:latin typeface="+mn-lt"/>
                <a:cs typeface="Arial"/>
              </a:rPr>
              <a:t>to</a:t>
            </a:r>
            <a:r>
              <a:rPr lang="de-DE" sz="1200" i="1" dirty="0">
                <a:latin typeface="+mn-lt"/>
                <a:cs typeface="Arial"/>
              </a:rPr>
              <a:t> </a:t>
            </a:r>
            <a:r>
              <a:rPr lang="de-DE" sz="1200" i="1" dirty="0" err="1">
                <a:latin typeface="+mn-lt"/>
                <a:cs typeface="Arial"/>
              </a:rPr>
              <a:t>reduce</a:t>
            </a:r>
            <a:r>
              <a:rPr lang="de-DE" sz="1200" i="1" dirty="0">
                <a:latin typeface="+mn-lt"/>
                <a:cs typeface="Arial"/>
              </a:rPr>
              <a:t> </a:t>
            </a:r>
            <a:r>
              <a:rPr lang="de-DE" sz="1200" i="1" dirty="0" err="1">
                <a:latin typeface="+mn-lt"/>
                <a:cs typeface="Arial"/>
              </a:rPr>
              <a:t>sedentary</a:t>
            </a:r>
            <a:r>
              <a:rPr lang="de-DE" sz="1200" i="1" dirty="0">
                <a:latin typeface="+mn-lt"/>
                <a:cs typeface="Arial"/>
              </a:rPr>
              <a:t> time. </a:t>
            </a:r>
            <a:r>
              <a:rPr lang="de-DE" sz="1200" i="1" dirty="0" err="1">
                <a:latin typeface="+mn-lt"/>
                <a:cs typeface="Arial"/>
              </a:rPr>
              <a:t>Preventive</a:t>
            </a:r>
            <a:r>
              <a:rPr lang="de-DE" sz="1200" i="1" dirty="0">
                <a:latin typeface="+mn-lt"/>
                <a:cs typeface="Arial"/>
              </a:rPr>
              <a:t> </a:t>
            </a:r>
            <a:r>
              <a:rPr lang="de-DE" sz="1200" i="1" dirty="0" err="1">
                <a:latin typeface="+mn-lt"/>
                <a:cs typeface="Arial"/>
              </a:rPr>
              <a:t>Medicine</a:t>
            </a:r>
            <a:r>
              <a:rPr lang="de-DE" sz="1200" i="1" dirty="0">
                <a:latin typeface="+mn-lt"/>
                <a:cs typeface="Arial"/>
              </a:rPr>
              <a:t>.</a:t>
            </a:r>
            <a:endParaRPr lang="de-DE" sz="1200" i="0" dirty="0">
              <a:latin typeface="+mn-lt"/>
            </a:endParaRPr>
          </a:p>
        </p:txBody>
      </p:sp>
      <p:sp>
        <p:nvSpPr>
          <p:cNvPr id="4" name="Foliennummernplatzhalter 3"/>
          <p:cNvSpPr>
            <a:spLocks noGrp="1"/>
          </p:cNvSpPr>
          <p:nvPr>
            <p:ph type="sldNum" sz="quarter" idx="10"/>
          </p:nvPr>
        </p:nvSpPr>
        <p:spPr/>
        <p:txBody>
          <a:bodyPr/>
          <a:lstStyle/>
          <a:p>
            <a:fld id="{AD67B835-463C-2448-9ABC-D2597BA8BE5D}" type="slidenum">
              <a:rPr lang="de-DE" smtClean="0"/>
              <a:t>3</a:t>
            </a:fld>
            <a:endParaRPr lang="de-DE"/>
          </a:p>
        </p:txBody>
      </p:sp>
    </p:spTree>
    <p:extLst>
      <p:ext uri="{BB962C8B-B14F-4D97-AF65-F5344CB8AC3E}">
        <p14:creationId xmlns:p14="http://schemas.microsoft.com/office/powerpoint/2010/main" val="289319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Contexte</a:t>
            </a:r>
            <a:endParaRPr lang="de-DE" sz="1200" b="0" kern="1200" dirty="0">
              <a:solidFill>
                <a:schemeClr val="tx1"/>
              </a:solidFill>
              <a:effectLst/>
              <a:latin typeface="+mn-lt"/>
              <a:ea typeface="+mn-ea"/>
              <a:cs typeface="+mn-cs"/>
            </a:endParaRPr>
          </a:p>
          <a:p>
            <a:endParaRPr lang="de-DE" sz="1200" b="0" kern="1200" dirty="0">
              <a:solidFill>
                <a:schemeClr val="tx1"/>
              </a:solidFill>
              <a:effectLst/>
              <a:latin typeface="+mn-lt"/>
              <a:ea typeface="+mn-ea"/>
              <a:cs typeface="+mn-cs"/>
            </a:endParaRPr>
          </a:p>
          <a:p>
            <a:r>
              <a:rPr lang="fr-CH" sz="1200" kern="1200" noProof="0" dirty="0">
                <a:solidFill>
                  <a:schemeClr val="tx1"/>
                </a:solidFill>
                <a:effectLst/>
                <a:latin typeface="+mn-lt"/>
                <a:ea typeface="+mn-ea"/>
                <a:cs typeface="+mn-cs"/>
              </a:rPr>
              <a:t>Pas le temps de faire</a:t>
            </a:r>
            <a:r>
              <a:rPr lang="fr-CH" sz="1200" kern="1200" baseline="0" noProof="0" dirty="0">
                <a:solidFill>
                  <a:schemeClr val="tx1"/>
                </a:solidFill>
                <a:effectLst/>
                <a:latin typeface="+mn-lt"/>
                <a:ea typeface="+mn-ea"/>
                <a:cs typeface="+mn-cs"/>
              </a:rPr>
              <a:t> du sport ? Certaines activités physiques peuvent être facilement intégrées au quotidien. Marchez pour vous rendre au travail, faire vos courses ou aller à un rendez-vous, ou prenez votre vélo, votre skateboard ou votre trottinette.</a:t>
            </a:r>
          </a:p>
          <a:p>
            <a:endParaRPr lang="de-CH"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b="0" kern="1200" noProof="0" dirty="0">
                <a:solidFill>
                  <a:schemeClr val="tx1"/>
                </a:solidFill>
                <a:effectLst/>
                <a:latin typeface="+mn-lt"/>
                <a:ea typeface="+mn-ea"/>
                <a:cs typeface="+mn-cs"/>
              </a:rPr>
              <a:t>Il est essentiel de se lever régulièrement tout au long de la</a:t>
            </a:r>
            <a:r>
              <a:rPr lang="fr-CH" sz="1200" b="0" kern="1200" baseline="0" noProof="0" dirty="0">
                <a:solidFill>
                  <a:schemeClr val="tx1"/>
                </a:solidFill>
                <a:effectLst/>
                <a:latin typeface="+mn-lt"/>
                <a:ea typeface="+mn-ea"/>
                <a:cs typeface="+mn-cs"/>
              </a:rPr>
              <a:t> journée et d‘interrompre fréquemment les phases prolongées en position assise. Que ce soit en déplacement, au travail, à l‘école, durant les loisirs ou à la maison.</a:t>
            </a:r>
            <a:r>
              <a:rPr lang="fr-CH" sz="1200" b="0" kern="1200" noProof="0" dirty="0">
                <a:solidFill>
                  <a:schemeClr val="tx1"/>
                </a:solidFill>
                <a:effectLst/>
                <a:latin typeface="+mn-lt"/>
                <a:ea typeface="+mn-ea"/>
                <a:cs typeface="+mn-cs"/>
              </a:rPr>
              <a:t> Peu d‘efforts sont nécessaires pour produire de grands effets et encourager un mode de vie sain</a:t>
            </a:r>
            <a:r>
              <a:rPr lang="fr-CH" sz="1200" b="0" kern="1200" baseline="0" noProof="0" dirty="0">
                <a:solidFill>
                  <a:schemeClr val="tx1"/>
                </a:solidFill>
                <a:effectLst/>
                <a:latin typeface="+mn-lt"/>
                <a:ea typeface="+mn-ea"/>
                <a:cs typeface="+mn-cs"/>
              </a:rPr>
              <a:t> </a:t>
            </a:r>
            <a:r>
              <a:rPr lang="de-DE" sz="1200" b="0" kern="1200" dirty="0">
                <a:solidFill>
                  <a:schemeClr val="tx1"/>
                </a:solidFill>
                <a:effectLst/>
                <a:latin typeface="+mn-lt"/>
                <a:ea typeface="+mn-ea"/>
                <a:cs typeface="+mn-cs"/>
              </a:rPr>
              <a:t>!</a:t>
            </a:r>
            <a:endParaRPr lang="de-CH"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457200" rtl="0" eaLnBrk="1" fontAlgn="auto" latinLnBrk="0" hangingPunct="1">
              <a:lnSpc>
                <a:spcPct val="100000"/>
              </a:lnSpc>
              <a:spcBef>
                <a:spcPts val="0"/>
              </a:spcBef>
              <a:spcAft>
                <a:spcPts val="0"/>
              </a:spcAft>
              <a:buClrTx/>
              <a:buSzTx/>
              <a:buFontTx/>
              <a:buNone/>
              <a:tabLst/>
              <a:defRPr/>
            </a:pPr>
            <a:r>
              <a:rPr lang="fr-CH" noProof="0" dirty="0"/>
              <a:t>Se lever est très simple, a de</a:t>
            </a:r>
            <a:r>
              <a:rPr lang="fr-CH" baseline="0" noProof="0" dirty="0"/>
              <a:t> nombreux</a:t>
            </a:r>
            <a:r>
              <a:rPr lang="fr-CH" noProof="0" dirty="0"/>
              <a:t> effets bénéfiques et peut facilement être intégré</a:t>
            </a:r>
            <a:r>
              <a:rPr lang="fr-CH" baseline="0" noProof="0" dirty="0"/>
              <a:t> au quotidien</a:t>
            </a:r>
            <a:r>
              <a:rPr lang="fr-CH" noProof="0" dirty="0"/>
              <a:t>.</a:t>
            </a:r>
          </a:p>
          <a:p>
            <a:endParaRPr lang="de-CH" dirty="0"/>
          </a:p>
          <a:p>
            <a:r>
              <a:rPr lang="fr-CH" noProof="0" dirty="0"/>
              <a:t>La population suisse reste</a:t>
            </a:r>
            <a:r>
              <a:rPr lang="fr-CH" baseline="0" noProof="0" dirty="0"/>
              <a:t> assise en moyenne 5,5 heures par jour. Les personnes ayant une activité lucrative (5,8 heures) sont plus longtemps assises que les personnes sans activité lucrative (4,9 heures). Plus de 18,6 % de la population suisse reste même assise plus de 8,5 heures par jour ; certaines personnes restent même jusqu’à 15 heures par jour assises ou au repos.</a:t>
            </a:r>
            <a:endParaRPr lang="de-DE" dirty="0"/>
          </a:p>
        </p:txBody>
      </p:sp>
      <p:sp>
        <p:nvSpPr>
          <p:cNvPr id="4" name="Foliennummernplatzhalter 3"/>
          <p:cNvSpPr>
            <a:spLocks noGrp="1"/>
          </p:cNvSpPr>
          <p:nvPr>
            <p:ph type="sldNum" sz="quarter" idx="10"/>
          </p:nvPr>
        </p:nvSpPr>
        <p:spPr/>
        <p:txBody>
          <a:bodyPr/>
          <a:lstStyle/>
          <a:p>
            <a:fld id="{20E4DD9B-E836-104B-B3D3-5A2A3F57C0F1}" type="slidenum">
              <a:rPr lang="de-DE" smtClean="0"/>
              <a:t>4</a:t>
            </a:fld>
            <a:endParaRPr lang="de-DE"/>
          </a:p>
        </p:txBody>
      </p:sp>
    </p:spTree>
    <p:extLst>
      <p:ext uri="{BB962C8B-B14F-4D97-AF65-F5344CB8AC3E}">
        <p14:creationId xmlns:p14="http://schemas.microsoft.com/office/powerpoint/2010/main" val="155529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b="1" noProof="0" dirty="0"/>
              <a:t>Se lever : </a:t>
            </a:r>
            <a:r>
              <a:rPr lang="fr-CH" sz="1200" b="1" noProof="0" dirty="0"/>
              <a:t>Ne pas rester assis trop longtemps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noProof="0" dirty="0"/>
              <a:t>Se lever et interrompre régulièrement</a:t>
            </a:r>
            <a:r>
              <a:rPr lang="fr-CH" sz="1200" baseline="0" noProof="0" dirty="0"/>
              <a:t> les phases prolongées en position assise favorise non seulement la santé, mais également la concentration et l’attention.</a:t>
            </a:r>
            <a:endParaRPr lang="fr-CH" sz="1200" noProof="0" dirty="0">
              <a:latin typeface="Helvetica Light" panose="020B0403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noProof="0" dirty="0">
              <a:latin typeface="+mn-l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noProof="0" dirty="0">
                <a:latin typeface="+mn-lt"/>
                <a:cs typeface="Helvetica Neue Medium"/>
              </a:rPr>
              <a:t>Astuces</a:t>
            </a:r>
            <a:r>
              <a:rPr lang="fr-CH" sz="1200" baseline="0" noProof="0" dirty="0">
                <a:latin typeface="+mn-lt"/>
                <a:cs typeface="Helvetica Neue Medium"/>
              </a:rPr>
              <a:t> </a:t>
            </a:r>
            <a:r>
              <a:rPr lang="fr-CH" sz="1200" noProof="0" dirty="0">
                <a:latin typeface="+mn-lt"/>
                <a:cs typeface="Helvetica Neue Medium"/>
              </a:rPr>
              <a:t>: ne pas placer l’imprimante, la corbeille à papier et le téléphone à</a:t>
            </a:r>
            <a:r>
              <a:rPr lang="fr-CH" sz="1200" baseline="0" noProof="0" dirty="0">
                <a:latin typeface="+mn-lt"/>
                <a:cs typeface="Helvetica Neue Medium"/>
              </a:rPr>
              <a:t> proximité immédiate ; lorsque le téléphone sonne &gt;&gt; se lever et téléphoner debout </a:t>
            </a:r>
            <a:r>
              <a:rPr lang="fr-CH" sz="1200" noProof="0" dirty="0">
                <a:latin typeface="+mn-lt"/>
              </a:rPr>
              <a:t>!</a:t>
            </a:r>
            <a:endParaRPr lang="de-CH" sz="1200" noProof="0" dirty="0">
              <a:latin typeface="+mn-lt"/>
              <a:cs typeface="Helvetica Neue Medium"/>
            </a:endParaRPr>
          </a:p>
        </p:txBody>
      </p:sp>
      <p:sp>
        <p:nvSpPr>
          <p:cNvPr id="4" name="Foliennummernplatzhalter 3"/>
          <p:cNvSpPr>
            <a:spLocks noGrp="1"/>
          </p:cNvSpPr>
          <p:nvPr>
            <p:ph type="sldNum" sz="quarter" idx="5"/>
          </p:nvPr>
        </p:nvSpPr>
        <p:spPr/>
        <p:txBody>
          <a:bodyPr/>
          <a:lstStyle/>
          <a:p>
            <a:fld id="{AD67B835-463C-2448-9ABC-D2597BA8BE5D}" type="slidenum">
              <a:rPr lang="de-DE" smtClean="0"/>
              <a:t>5</a:t>
            </a:fld>
            <a:endParaRPr lang="de-DE"/>
          </a:p>
        </p:txBody>
      </p:sp>
    </p:spTree>
    <p:extLst>
      <p:ext uri="{BB962C8B-B14F-4D97-AF65-F5344CB8AC3E}">
        <p14:creationId xmlns:p14="http://schemas.microsoft.com/office/powerpoint/2010/main" val="259007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b="1" noProof="0" dirty="0"/>
              <a:t>Se lever : les pauses favorisent la concentration</a:t>
            </a:r>
          </a:p>
          <a:p>
            <a:endParaRPr lang="fr-CH" noProof="0" dirty="0"/>
          </a:p>
          <a:p>
            <a:r>
              <a:rPr lang="fr-CH" noProof="0" dirty="0"/>
              <a:t>Au bureau, interrompre régulièrement les phases</a:t>
            </a:r>
            <a:r>
              <a:rPr lang="fr-CH" baseline="0" noProof="0" dirty="0"/>
              <a:t> en position assise et prévoir des pauses debout ou en mouvement. Discuter debout ou en marchant.</a:t>
            </a:r>
          </a:p>
          <a:p>
            <a:endParaRPr lang="fr-CH" noProof="0" dirty="0"/>
          </a:p>
          <a:p>
            <a:r>
              <a:rPr lang="fr-CH" noProof="0" dirty="0"/>
              <a:t>Pendant une réunion en ligne, inciter</a:t>
            </a:r>
            <a:r>
              <a:rPr lang="fr-CH" baseline="0" noProof="0" dirty="0"/>
              <a:t> activement les participants à se lever de temps en temps et à bouger pendant la pause, par exemple en allant chercher un verre d’eau. </a:t>
            </a:r>
          </a:p>
          <a:p>
            <a:endParaRPr lang="fr-CH" baseline="0"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Suggestion : insérer cette diapositive dans la présentation pour annoncer la pause et inviter à se lever et à se déplacer. </a:t>
            </a:r>
          </a:p>
          <a:p>
            <a:r>
              <a:rPr lang="fr-CH" i="1" noProof="0" dirty="0"/>
              <a:t>Exemple de pause en mouvement avec instructions </a:t>
            </a:r>
            <a:r>
              <a:rPr lang="fr-CH" i="1" baseline="0" noProof="0" dirty="0"/>
              <a:t>: </a:t>
            </a:r>
          </a:p>
          <a:p>
            <a:pPr>
              <a:spcAft>
                <a:spcPts val="0"/>
              </a:spcAft>
            </a:pPr>
            <a:r>
              <a:rPr lang="fr-CH" i="1" baseline="0" noProof="0" dirty="0"/>
              <a:t>Séquence SUVA pour les sédentaires : </a:t>
            </a:r>
            <a:r>
              <a:rPr lang="de-CH" sz="1200" u="sng" dirty="0">
                <a:solidFill>
                  <a:srgbClr val="0000FF"/>
                </a:solidFill>
                <a:effectLst/>
                <a:latin typeface="Times New Roman" panose="02020603050405020304" pitchFamily="18" charset="0"/>
                <a:ea typeface="Calibri" panose="020F0502020204030204" pitchFamily="34" charset="0"/>
                <a:hlinkClick r:id="rId3"/>
              </a:rPr>
              <a:t>Flow </a:t>
            </a:r>
            <a:r>
              <a:rPr lang="de-CH" sz="1200" u="sng" dirty="0" err="1">
                <a:solidFill>
                  <a:srgbClr val="0000FF"/>
                </a:solidFill>
                <a:effectLst/>
                <a:latin typeface="Times New Roman" panose="02020603050405020304" pitchFamily="18" charset="0"/>
                <a:ea typeface="Calibri" panose="020F0502020204030204" pitchFamily="34" charset="0"/>
                <a:hlinkClick r:id="rId3"/>
              </a:rPr>
              <a:t>Vielsitzer</a:t>
            </a:r>
            <a:r>
              <a:rPr lang="de-CH" sz="1200" u="sng" dirty="0">
                <a:solidFill>
                  <a:srgbClr val="0000FF"/>
                </a:solidFill>
                <a:effectLst/>
                <a:latin typeface="Times New Roman" panose="02020603050405020304" pitchFamily="18" charset="0"/>
                <a:ea typeface="Calibri" panose="020F0502020204030204" pitchFamily="34" charset="0"/>
                <a:hlinkClick r:id="rId3"/>
              </a:rPr>
              <a:t> und Warm-up (suva.ch)</a:t>
            </a:r>
            <a:endParaRPr lang="de-CH" sz="1200" dirty="0">
              <a:effectLst/>
              <a:latin typeface="Times New Roman" panose="02020603050405020304" pitchFamily="18" charset="0"/>
              <a:ea typeface="Calibri" panose="020F0502020204030204" pitchFamily="34" charset="0"/>
            </a:endParaRPr>
          </a:p>
          <a:p>
            <a:r>
              <a:rPr lang="fr-CH" noProof="0" dirty="0"/>
              <a:t>(disponible</a:t>
            </a:r>
            <a:r>
              <a:rPr lang="fr-CH" baseline="0" noProof="0" dirty="0"/>
              <a:t> en FR, DE et IT, https://www.suva.ch/fr-CH/material/Filme/flow-vielsitzer-und-warm-up</a:t>
            </a:r>
            <a:r>
              <a:rPr lang="fr-CH" noProof="0" dirty="0"/>
              <a:t>)</a:t>
            </a:r>
            <a:endParaRPr lang="de-DE" i="1" dirty="0"/>
          </a:p>
        </p:txBody>
      </p:sp>
      <p:sp>
        <p:nvSpPr>
          <p:cNvPr id="4" name="Foliennummernplatzhalter 3"/>
          <p:cNvSpPr>
            <a:spLocks noGrp="1"/>
          </p:cNvSpPr>
          <p:nvPr>
            <p:ph type="sldNum" sz="quarter" idx="5"/>
          </p:nvPr>
        </p:nvSpPr>
        <p:spPr/>
        <p:txBody>
          <a:bodyPr/>
          <a:lstStyle/>
          <a:p>
            <a:fld id="{AD67B835-463C-2448-9ABC-D2597BA8BE5D}" type="slidenum">
              <a:rPr lang="de-DE" smtClean="0"/>
              <a:t>6</a:t>
            </a:fld>
            <a:endParaRPr lang="de-DE"/>
          </a:p>
        </p:txBody>
      </p:sp>
    </p:spTree>
    <p:extLst>
      <p:ext uri="{BB962C8B-B14F-4D97-AF65-F5344CB8AC3E}">
        <p14:creationId xmlns:p14="http://schemas.microsoft.com/office/powerpoint/2010/main" val="116912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b="1" noProof="0" dirty="0"/>
              <a:t>Se lever : écouter debout</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H" b="1" noProof="0" dirty="0"/>
          </a:p>
          <a:p>
            <a:r>
              <a:rPr lang="fr-CH" sz="1200" b="0" kern="1200" noProof="0" dirty="0">
                <a:solidFill>
                  <a:schemeClr val="tx1"/>
                </a:solidFill>
                <a:effectLst/>
                <a:latin typeface="+mn-lt"/>
                <a:ea typeface="+mn-ea"/>
                <a:cs typeface="+mn-cs"/>
              </a:rPr>
              <a:t>Changer de position</a:t>
            </a:r>
            <a:r>
              <a:rPr lang="fr-CH" sz="1200" b="0" kern="1200" baseline="0" noProof="0" dirty="0">
                <a:solidFill>
                  <a:schemeClr val="tx1"/>
                </a:solidFill>
                <a:effectLst/>
                <a:latin typeface="+mn-lt"/>
                <a:ea typeface="+mn-ea"/>
                <a:cs typeface="+mn-cs"/>
              </a:rPr>
              <a:t> lorsque l’on est assis ou alterner les positions assise et debout en travaillant ou en participant à une réunion en ligne.</a:t>
            </a:r>
            <a:endParaRPr lang="fr-CH" sz="1200" b="0" kern="1200" noProof="0" dirty="0">
              <a:solidFill>
                <a:schemeClr val="tx1"/>
              </a:solidFill>
              <a:effectLst/>
              <a:latin typeface="+mn-lt"/>
              <a:ea typeface="+mn-ea"/>
              <a:cs typeface="+mn-cs"/>
            </a:endParaRPr>
          </a:p>
          <a:p>
            <a:br>
              <a:rPr lang="fr-CH" sz="1200" b="0" kern="1200" noProof="0" dirty="0">
                <a:solidFill>
                  <a:schemeClr val="tx1"/>
                </a:solidFill>
                <a:effectLst/>
                <a:latin typeface="+mn-lt"/>
                <a:ea typeface="+mn-ea"/>
                <a:cs typeface="+mn-cs"/>
              </a:rPr>
            </a:br>
            <a:r>
              <a:rPr lang="fr-CH" sz="1200" b="0" kern="1200" noProof="0" dirty="0">
                <a:solidFill>
                  <a:schemeClr val="tx1"/>
                </a:solidFill>
                <a:effectLst/>
                <a:latin typeface="+mn-lt"/>
                <a:ea typeface="+mn-ea"/>
                <a:cs typeface="+mn-cs"/>
              </a:rPr>
              <a:t>Éviter les postures unilatérales et les charges inadaptées : demander</a:t>
            </a:r>
            <a:r>
              <a:rPr lang="fr-CH" sz="1200" b="0" kern="1200" baseline="0" noProof="0" dirty="0">
                <a:solidFill>
                  <a:schemeClr val="tx1"/>
                </a:solidFill>
                <a:effectLst/>
                <a:latin typeface="+mn-lt"/>
                <a:ea typeface="+mn-ea"/>
                <a:cs typeface="+mn-cs"/>
              </a:rPr>
              <a:t> à votre employeur du soutien pour organiser votre poste de travail de manière optimale d’un point de vue ergonomique (p. ex. bureau et chaise modulables) ou aménager une surface de travail en hauteur pour pouvoir travailler debout de temps en temps en cas de travail à domicile. Dans ce cas, veiller à ce que les avant-bras reposent sur la surface de travail et que l’écran soit bien orienté. Une étagère, une planche à repasser ou une pile de livres peut faire l’affaire.</a:t>
            </a:r>
          </a:p>
          <a:p>
            <a:endParaRPr lang="de-CH"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u="sng" kern="1200" dirty="0">
                <a:solidFill>
                  <a:schemeClr val="tx1"/>
                </a:solidFill>
                <a:effectLst/>
                <a:latin typeface="+mn-lt"/>
                <a:ea typeface="+mn-ea"/>
                <a:cs typeface="+mn-cs"/>
                <a:hlinkClick r:id="rId3"/>
              </a:rPr>
              <a:t>Trucs et astuces du </a:t>
            </a:r>
            <a:r>
              <a:rPr lang="fr-CH" sz="1200" u="sng" kern="1200" dirty="0" err="1">
                <a:solidFill>
                  <a:schemeClr val="tx1"/>
                </a:solidFill>
                <a:effectLst/>
                <a:latin typeface="+mn-lt"/>
                <a:ea typeface="+mn-ea"/>
                <a:cs typeface="+mn-cs"/>
                <a:hlinkClick r:id="rId3"/>
              </a:rPr>
              <a:t>seco</a:t>
            </a:r>
            <a:r>
              <a:rPr lang="fr-CH" sz="1200" u="sng" kern="1200" dirty="0">
                <a:solidFill>
                  <a:schemeClr val="tx1"/>
                </a:solidFill>
                <a:effectLst/>
                <a:latin typeface="+mn-lt"/>
                <a:ea typeface="+mn-ea"/>
                <a:cs typeface="+mn-cs"/>
                <a:hlinkClick r:id="rId3"/>
              </a:rPr>
              <a:t> pour le travail à domicile</a:t>
            </a:r>
            <a:endParaRPr lang="de-CH" sz="1200" kern="1200" dirty="0">
              <a:solidFill>
                <a:schemeClr val="tx1"/>
              </a:solidFill>
              <a:effectLst/>
              <a:latin typeface="+mn-lt"/>
              <a:ea typeface="+mn-ea"/>
              <a:cs typeface="+mn-cs"/>
            </a:endParaRPr>
          </a:p>
          <a:p>
            <a:endParaRPr lang="de-CH" sz="1200" b="0" kern="1200" dirty="0">
              <a:solidFill>
                <a:schemeClr val="tx1"/>
              </a:solidFill>
              <a:effectLst/>
              <a:latin typeface="+mn-lt"/>
              <a:ea typeface="+mn-ea"/>
              <a:cs typeface="+mn-cs"/>
            </a:endParaRPr>
          </a:p>
          <a:p>
            <a:r>
              <a:rPr lang="de-CH" sz="1200" b="0" kern="1200" dirty="0">
                <a:solidFill>
                  <a:schemeClr val="tx1"/>
                </a:solidFill>
                <a:effectLst/>
                <a:latin typeface="+mn-lt"/>
                <a:ea typeface="+mn-ea"/>
                <a:cs typeface="+mn-cs"/>
              </a:rPr>
              <a:t>(https://www.seco.admin.ch/dam/seco/fr/dokumente/Publikationen_Dienstleistungen/Publikationen_Formulare/Arbeit/Arbeitsbedingungen/merkblaetter_checklisten/merkblatt_homeoffice_covid19.pdf.download.pdf/Guide_survie_pour_home_office_covid_fr.pdf)</a:t>
            </a:r>
          </a:p>
        </p:txBody>
      </p:sp>
      <p:sp>
        <p:nvSpPr>
          <p:cNvPr id="4" name="Foliennummernplatzhalter 3"/>
          <p:cNvSpPr>
            <a:spLocks noGrp="1"/>
          </p:cNvSpPr>
          <p:nvPr>
            <p:ph type="sldNum" sz="quarter" idx="5"/>
          </p:nvPr>
        </p:nvSpPr>
        <p:spPr/>
        <p:txBody>
          <a:bodyPr/>
          <a:lstStyle/>
          <a:p>
            <a:fld id="{AD67B835-463C-2448-9ABC-D2597BA8BE5D}" type="slidenum">
              <a:rPr lang="de-DE" smtClean="0"/>
              <a:t>7</a:t>
            </a:fld>
            <a:endParaRPr lang="de-DE"/>
          </a:p>
        </p:txBody>
      </p:sp>
    </p:spTree>
    <p:extLst>
      <p:ext uri="{BB962C8B-B14F-4D97-AF65-F5344CB8AC3E}">
        <p14:creationId xmlns:p14="http://schemas.microsoft.com/office/powerpoint/2010/main" val="227967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kern="1200" baseline="0" noProof="0" dirty="0">
                <a:solidFill>
                  <a:schemeClr val="tx1"/>
                </a:solidFill>
                <a:effectLst/>
                <a:latin typeface="+mn-lt"/>
                <a:ea typeface="+mn-ea"/>
                <a:cs typeface="+mn-cs"/>
              </a:rPr>
              <a:t>Se lever : debout on brûle plus de calories (dépense plus d’énergie)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b="1" kern="1200" baseline="0" noProof="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b="0" kern="1200" noProof="0" dirty="0">
                <a:solidFill>
                  <a:schemeClr val="tx1"/>
                </a:solidFill>
                <a:effectLst/>
                <a:latin typeface="+mn-lt"/>
                <a:ea typeface="+mn-ea"/>
                <a:cs typeface="+mn-cs"/>
              </a:rPr>
              <a:t>Se lever pour</a:t>
            </a:r>
            <a:r>
              <a:rPr lang="fr-CH" sz="1200" b="0" kern="1200" baseline="0" noProof="0" dirty="0">
                <a:solidFill>
                  <a:schemeClr val="tx1"/>
                </a:solidFill>
                <a:effectLst/>
                <a:latin typeface="+mn-lt"/>
                <a:ea typeface="+mn-ea"/>
                <a:cs typeface="+mn-cs"/>
              </a:rPr>
              <a:t> téléphoner, lire ou écouter (p. ex. séminaire en ligne). Debout, on active sa musculature et dépense plus d’énergie.</a:t>
            </a:r>
            <a:endParaRPr lang="fr-CH" sz="1200" b="0" kern="1200" noProof="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b="0" kern="1200" noProof="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kern="1200" noProof="0" dirty="0">
                <a:solidFill>
                  <a:schemeClr val="tx1"/>
                </a:solidFill>
                <a:effectLst/>
                <a:latin typeface="+mn-lt"/>
                <a:ea typeface="+mn-ea"/>
                <a:cs typeface="+mn-cs"/>
              </a:rPr>
              <a:t>Les personnes qui se lèvent régulièrement renforcent non seulement leur musculature, mais également leur ossature, leurs</a:t>
            </a:r>
            <a:r>
              <a:rPr lang="fr-CH" sz="1200" kern="1200" baseline="0" noProof="0" dirty="0">
                <a:solidFill>
                  <a:schemeClr val="tx1"/>
                </a:solidFill>
                <a:effectLst/>
                <a:latin typeface="+mn-lt"/>
                <a:ea typeface="+mn-ea"/>
                <a:cs typeface="+mn-cs"/>
              </a:rPr>
              <a:t> articulations, leurs organes et leur système immunitaire.</a:t>
            </a:r>
            <a:endParaRPr lang="fr-CH" noProof="0" dirty="0"/>
          </a:p>
        </p:txBody>
      </p:sp>
      <p:sp>
        <p:nvSpPr>
          <p:cNvPr id="4" name="Foliennummernplatzhalter 3"/>
          <p:cNvSpPr>
            <a:spLocks noGrp="1"/>
          </p:cNvSpPr>
          <p:nvPr>
            <p:ph type="sldNum" sz="quarter" idx="5"/>
          </p:nvPr>
        </p:nvSpPr>
        <p:spPr/>
        <p:txBody>
          <a:bodyPr/>
          <a:lstStyle/>
          <a:p>
            <a:fld id="{AD67B835-463C-2448-9ABC-D2597BA8BE5D}" type="slidenum">
              <a:rPr lang="de-DE" smtClean="0"/>
              <a:t>8</a:t>
            </a:fld>
            <a:endParaRPr lang="de-DE"/>
          </a:p>
        </p:txBody>
      </p:sp>
    </p:spTree>
    <p:extLst>
      <p:ext uri="{BB962C8B-B14F-4D97-AF65-F5344CB8AC3E}">
        <p14:creationId xmlns:p14="http://schemas.microsoft.com/office/powerpoint/2010/main" val="32595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sz="1200" b="1" kern="1200" baseline="0" noProof="0" dirty="0">
                <a:solidFill>
                  <a:schemeClr val="tx1"/>
                </a:solidFill>
                <a:effectLst/>
                <a:latin typeface="+mn-lt"/>
                <a:ea typeface="+mn-ea"/>
                <a:cs typeface="+mn-cs"/>
              </a:rPr>
              <a:t>Se lever : boire de l’eau</a:t>
            </a:r>
            <a:endParaRPr lang="fr-CH" sz="1200" b="1" kern="1200" noProof="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kern="1200" noProof="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b="0" kern="1200" noProof="0" dirty="0">
                <a:solidFill>
                  <a:schemeClr val="tx1"/>
                </a:solidFill>
                <a:effectLst/>
                <a:latin typeface="+mn-lt"/>
                <a:ea typeface="+mn-ea"/>
                <a:cs typeface="+mn-cs"/>
              </a:rPr>
              <a:t>Interrompre</a:t>
            </a:r>
            <a:r>
              <a:rPr lang="fr-CH" sz="1200" b="0" kern="1200" baseline="0" noProof="0" dirty="0">
                <a:solidFill>
                  <a:schemeClr val="tx1"/>
                </a:solidFill>
                <a:effectLst/>
                <a:latin typeface="+mn-lt"/>
                <a:ea typeface="+mn-ea"/>
                <a:cs typeface="+mn-cs"/>
              </a:rPr>
              <a:t> la position assise, se lever et boire de l’eau. </a:t>
            </a:r>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CH"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fr-CH" noProof="0" dirty="0"/>
              <a:t>Astuce : placez uniquement votre verre à proximité,</a:t>
            </a:r>
            <a:r>
              <a:rPr lang="fr-CH" baseline="0" noProof="0" dirty="0"/>
              <a:t> mais pas la bouteille ou la carafe.</a:t>
            </a:r>
            <a:endParaRPr lang="fr-CH" noProof="0" dirty="0"/>
          </a:p>
        </p:txBody>
      </p:sp>
      <p:sp>
        <p:nvSpPr>
          <p:cNvPr id="4" name="Foliennummernplatzhalter 3"/>
          <p:cNvSpPr>
            <a:spLocks noGrp="1"/>
          </p:cNvSpPr>
          <p:nvPr>
            <p:ph type="sldNum" sz="quarter" idx="5"/>
          </p:nvPr>
        </p:nvSpPr>
        <p:spPr/>
        <p:txBody>
          <a:bodyPr/>
          <a:lstStyle/>
          <a:p>
            <a:fld id="{AD67B835-463C-2448-9ABC-D2597BA8BE5D}" type="slidenum">
              <a:rPr lang="de-DE" smtClean="0"/>
              <a:t>9</a:t>
            </a:fld>
            <a:endParaRPr lang="de-DE"/>
          </a:p>
        </p:txBody>
      </p:sp>
    </p:spTree>
    <p:extLst>
      <p:ext uri="{BB962C8B-B14F-4D97-AF65-F5344CB8AC3E}">
        <p14:creationId xmlns:p14="http://schemas.microsoft.com/office/powerpoint/2010/main" val="452147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41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6" name="Fußzeilenplatzhalter 5"/>
          <p:cNvSpPr>
            <a:spLocks noGrp="1"/>
          </p:cNvSpPr>
          <p:nvPr>
            <p:ph type="ftr" sz="quarter" idx="11"/>
          </p:nvPr>
        </p:nvSpPr>
        <p:spPr>
          <a:xfrm>
            <a:off x="4165600" y="6356351"/>
            <a:ext cx="3860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272665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6" name="Fußzeilenplatzhalter 5"/>
          <p:cNvSpPr>
            <a:spLocks noGrp="1"/>
          </p:cNvSpPr>
          <p:nvPr>
            <p:ph type="ftr" sz="quarter" idx="11"/>
          </p:nvPr>
        </p:nvSpPr>
        <p:spPr>
          <a:xfrm>
            <a:off x="4165600" y="6356351"/>
            <a:ext cx="3860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2485342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24933" y="4046538"/>
            <a:ext cx="10972800" cy="1143000"/>
          </a:xfrm>
          <a:prstGeom prst="rect">
            <a:avLst/>
          </a:prstGeom>
        </p:spPr>
        <p:txBody>
          <a:bodyPr/>
          <a:lstStyle/>
          <a:p>
            <a:r>
              <a:rPr lang="de-CH"/>
              <a:t>Mastertitelformat bearbeiten</a:t>
            </a:r>
            <a:endParaRPr lang="de-DE"/>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177862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367749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E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354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54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24933" y="4046538"/>
            <a:ext cx="10972800" cy="1143000"/>
          </a:xfrm>
          <a:prstGeom prst="rect">
            <a:avLst/>
          </a:prstGeom>
        </p:spPr>
        <p:txBody>
          <a:bodyPr/>
          <a:lstStyle>
            <a:lvl1pPr>
              <a:defRPr>
                <a:latin typeface="Helvetica Light"/>
                <a:cs typeface="Helvetica Light"/>
              </a:defRPr>
            </a:lvl1pPr>
          </a:lstStyle>
          <a:p>
            <a:r>
              <a:rPr lang="de-CH" dirty="0"/>
              <a:t>Mastertitelformat bearbeiten</a:t>
            </a:r>
            <a:endParaRPr lang="de-DE" dirty="0"/>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4" name="Datumsplatzhalter 3"/>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p>
            <a:r>
              <a:rPr lang="de-DE" dirty="0" err="1"/>
              <a:t>www.bag.admin.ch</a:t>
            </a:r>
            <a:r>
              <a:rPr lang="de-DE" dirty="0"/>
              <a:t>/se-lever</a:t>
            </a:r>
          </a:p>
        </p:txBody>
      </p:sp>
      <p:sp>
        <p:nvSpPr>
          <p:cNvPr id="6" name="Foliennummernplatzhalter 5"/>
          <p:cNvSpPr>
            <a:spLocks noGrp="1"/>
          </p:cNvSpPr>
          <p:nvPr>
            <p:ph type="sldNum" sz="quarter" idx="12"/>
          </p:nvPr>
        </p:nvSpPr>
        <p:spPr>
          <a:xfrm>
            <a:off x="11261034" y="6356351"/>
            <a:ext cx="321365" cy="365125"/>
          </a:xfrm>
          <a:prstGeom prst="rect">
            <a:avLst/>
          </a:prstGeom>
        </p:spPr>
        <p:txBody>
          <a:bodyPr/>
          <a:lstStyle/>
          <a:p>
            <a:r>
              <a:rPr lang="de-DE" dirty="0"/>
              <a:t>1</a:t>
            </a:r>
          </a:p>
        </p:txBody>
      </p:sp>
    </p:spTree>
    <p:extLst>
      <p:ext uri="{BB962C8B-B14F-4D97-AF65-F5344CB8AC3E}">
        <p14:creationId xmlns:p14="http://schemas.microsoft.com/office/powerpoint/2010/main" val="340619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umsplatzhalter 3"/>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338170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24933" y="4046538"/>
            <a:ext cx="10972800" cy="1143000"/>
          </a:xfrm>
          <a:prstGeom prst="rect">
            <a:avLst/>
          </a:prstGeom>
        </p:spPr>
        <p:txBody>
          <a:bodyPr/>
          <a:lstStyle/>
          <a:p>
            <a:r>
              <a:rPr lang="de-CH"/>
              <a:t>Mastertitelformat bearbeiten</a:t>
            </a:r>
            <a:endParaRPr lang="de-DE"/>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Datumsplatzhalter 4"/>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6" name="Fußzeilenplatzhalter 5"/>
          <p:cNvSpPr>
            <a:spLocks noGrp="1"/>
          </p:cNvSpPr>
          <p:nvPr>
            <p:ph type="ftr" sz="quarter" idx="11"/>
          </p:nvPr>
        </p:nvSpPr>
        <p:spPr>
          <a:xfrm>
            <a:off x="4165600" y="6356351"/>
            <a:ext cx="3860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385066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24933" y="4046538"/>
            <a:ext cx="10972800" cy="1143000"/>
          </a:xfrm>
          <a:prstGeom prst="rect">
            <a:avLst/>
          </a:prstGeom>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Datumsplatzhalter 6"/>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8" name="Fußzeilenplatzhalter 7"/>
          <p:cNvSpPr>
            <a:spLocks noGrp="1"/>
          </p:cNvSpPr>
          <p:nvPr>
            <p:ph type="ftr" sz="quarter" idx="11"/>
          </p:nvPr>
        </p:nvSpPr>
        <p:spPr>
          <a:xfrm>
            <a:off x="4165600" y="6356351"/>
            <a:ext cx="38608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286945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24933" y="4046538"/>
            <a:ext cx="10972800" cy="1143000"/>
          </a:xfrm>
          <a:prstGeom prst="rect">
            <a:avLst/>
          </a:prstGeom>
        </p:spPr>
        <p:txBody>
          <a:bodyPr/>
          <a:lstStyle/>
          <a:p>
            <a:r>
              <a:rPr lang="de-CH"/>
              <a:t>Mastertitelformat bearbeiten</a:t>
            </a:r>
            <a:endParaRPr lang="de-DE"/>
          </a:p>
        </p:txBody>
      </p:sp>
      <p:sp>
        <p:nvSpPr>
          <p:cNvPr id="3" name="Datumsplatzhalter 2"/>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4" name="Fußzeilenplatzhalter 3"/>
          <p:cNvSpPr>
            <a:spLocks noGrp="1"/>
          </p:cNvSpPr>
          <p:nvPr>
            <p:ph type="ftr" sz="quarter" idx="11"/>
          </p:nvPr>
        </p:nvSpPr>
        <p:spPr>
          <a:xfrm>
            <a:off x="4165600" y="6356351"/>
            <a:ext cx="38608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277197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3" name="Fußzeilenplatzhalter 2"/>
          <p:cNvSpPr>
            <a:spLocks noGrp="1"/>
          </p:cNvSpPr>
          <p:nvPr>
            <p:ph type="ftr" sz="quarter" idx="11"/>
          </p:nvPr>
        </p:nvSpPr>
        <p:spPr>
          <a:xfrm>
            <a:off x="4165600" y="6356351"/>
            <a:ext cx="38608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1496589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92074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www.bag.admin.ch/selev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ag.admin.ch/selev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Text enthält.&#10;&#10;Automatisch generierte Beschreibung">
            <a:extLst>
              <a:ext uri="{FF2B5EF4-FFF2-40B4-BE49-F238E27FC236}">
                <a16:creationId xmlns:a16="http://schemas.microsoft.com/office/drawing/2014/main" id="{F5470F6D-44CF-E443-8F14-C442F0228DDF}"/>
              </a:ext>
            </a:extLst>
          </p:cNvPr>
          <p:cNvPicPr>
            <a:picLocks noChangeAspect="1"/>
          </p:cNvPicPr>
          <p:nvPr/>
        </p:nvPicPr>
        <p:blipFill rotWithShape="1">
          <a:blip r:embed="rId3"/>
          <a:srcRect l="46918" t="5515" r="4606" b="4602"/>
          <a:stretch/>
        </p:blipFill>
        <p:spPr>
          <a:xfrm>
            <a:off x="6951322" y="1596325"/>
            <a:ext cx="3096682" cy="3933778"/>
          </a:xfrm>
          <a:prstGeom prst="rect">
            <a:avLst/>
          </a:prstGeom>
        </p:spPr>
      </p:pic>
      <p:sp>
        <p:nvSpPr>
          <p:cNvPr id="13" name="Textfeld 12">
            <a:extLst>
              <a:ext uri="{FF2B5EF4-FFF2-40B4-BE49-F238E27FC236}">
                <a16:creationId xmlns:a16="http://schemas.microsoft.com/office/drawing/2014/main" id="{11C507E5-474C-BF4E-AE92-C93E8B962A8F}"/>
              </a:ext>
            </a:extLst>
          </p:cNvPr>
          <p:cNvSpPr txBox="1"/>
          <p:nvPr/>
        </p:nvSpPr>
        <p:spPr>
          <a:xfrm>
            <a:off x="2387286" y="3780757"/>
            <a:ext cx="4740400" cy="1480918"/>
          </a:xfrm>
          <a:prstGeom prst="rect">
            <a:avLst/>
          </a:prstGeom>
          <a:noFill/>
        </p:spPr>
        <p:txBody>
          <a:bodyPr wrap="none" rtlCol="0">
            <a:spAutoFit/>
          </a:bodyPr>
          <a:lstStyle/>
          <a:p>
            <a:pPr>
              <a:lnSpc>
                <a:spcPct val="150000"/>
              </a:lnSpc>
            </a:pPr>
            <a:r>
              <a:rPr lang="fr-CH" sz="2200" b="1" dirty="0">
                <a:latin typeface="Helvetica" pitchFamily="2" charset="0"/>
              </a:rPr>
              <a:t>lors de réunions et de rencontres </a:t>
            </a:r>
            <a:br>
              <a:rPr lang="fr-CH" sz="2200" b="1" dirty="0">
                <a:latin typeface="Helvetica" pitchFamily="2" charset="0"/>
              </a:rPr>
            </a:br>
            <a:r>
              <a:rPr lang="fr-CH" sz="2200" b="1" dirty="0">
                <a:latin typeface="Helvetica" pitchFamily="2" charset="0"/>
              </a:rPr>
              <a:t>en ligne ou en présentiel </a:t>
            </a:r>
          </a:p>
          <a:p>
            <a:pPr>
              <a:lnSpc>
                <a:spcPct val="150000"/>
              </a:lnSpc>
            </a:pPr>
            <a:r>
              <a:rPr lang="fr-CH" b="1" dirty="0">
                <a:solidFill>
                  <a:srgbClr val="3FA73C"/>
                </a:solidFill>
                <a:latin typeface="Helvetica" pitchFamily="2" charset="0"/>
                <a:sym typeface="Wingdings" pitchFamily="2" charset="2"/>
              </a:rPr>
              <a:t> modèles pour présentations</a:t>
            </a:r>
          </a:p>
        </p:txBody>
      </p:sp>
      <p:pic>
        <p:nvPicPr>
          <p:cNvPr id="6" name="Bild 2" descr="Macintosh HD:Users:sophiefrei:Documents:freistil:freistil_Projekte_Mandate:Aufstehen:KommMaterialien:Poster_Layout:F_Innenteil_Logo:logo F.png"/>
          <p:cNvPicPr/>
          <p:nvPr/>
        </p:nvPicPr>
        <p:blipFill rotWithShape="1">
          <a:blip r:embed="rId4">
            <a:extLst>
              <a:ext uri="{28A0092B-C50C-407E-A947-70E740481C1C}">
                <a14:useLocalDpi xmlns:a14="http://schemas.microsoft.com/office/drawing/2010/main" val="0"/>
              </a:ext>
            </a:extLst>
          </a:blip>
          <a:srcRect t="16270" b="40630"/>
          <a:stretch/>
        </p:blipFill>
        <p:spPr bwMode="auto">
          <a:xfrm>
            <a:off x="1821265" y="1596325"/>
            <a:ext cx="4131299" cy="2385427"/>
          </a:xfrm>
          <a:prstGeom prst="rect">
            <a:avLst/>
          </a:prstGeom>
          <a:noFill/>
          <a:ln>
            <a:noFill/>
          </a:ln>
          <a:extLst>
            <a:ext uri="{53640926-AAD7-44d8-BBD7-CCE9431645EC}">
              <a14:shadowObscured xmlns:lc="http://schemas.openxmlformats.org/drawingml/2006/lockedCanvas" xmlns:a14="http://schemas.microsoft.com/office/drawing/2010/main" xmlns:w10="urn:schemas-microsoft-com:office:word" xmlns:v="urn:schemas-microsoft-com:vml" xmlns:o="urn:schemas-microsoft-com:office:office" xmlns:mv="urn:schemas-microsoft-com:mac:vml" xmlns:mo="http://schemas.microsoft.com/office/mac/office/2008/main" xmlns:w="http://schemas.openxmlformats.org/wordprocessingml/2006/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pic>
        <p:nvPicPr>
          <p:cNvPr id="3" name="Grafik 2">
            <a:extLst>
              <a:ext uri="{FF2B5EF4-FFF2-40B4-BE49-F238E27FC236}">
                <a16:creationId xmlns:a16="http://schemas.microsoft.com/office/drawing/2014/main" id="{83D06E46-A74E-474D-83F8-53CB5CE8FA40}"/>
              </a:ext>
            </a:extLst>
          </p:cNvPr>
          <p:cNvPicPr>
            <a:picLocks noChangeAspect="1"/>
          </p:cNvPicPr>
          <p:nvPr/>
        </p:nvPicPr>
        <p:blipFill>
          <a:blip r:embed="rId5"/>
          <a:stretch>
            <a:fillRect/>
          </a:stretch>
        </p:blipFill>
        <p:spPr>
          <a:xfrm>
            <a:off x="2387286" y="535389"/>
            <a:ext cx="4740400" cy="559426"/>
          </a:xfrm>
          <a:prstGeom prst="rect">
            <a:avLst/>
          </a:prstGeom>
        </p:spPr>
      </p:pic>
    </p:spTree>
    <p:extLst>
      <p:ext uri="{BB962C8B-B14F-4D97-AF65-F5344CB8AC3E}">
        <p14:creationId xmlns:p14="http://schemas.microsoft.com/office/powerpoint/2010/main" val="42731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B43C025-E45C-1044-9110-0B913C64046C}"/>
              </a:ext>
            </a:extLst>
          </p:cNvPr>
          <p:cNvPicPr>
            <a:picLocks noChangeAspect="1"/>
          </p:cNvPicPr>
          <p:nvPr/>
        </p:nvPicPr>
        <p:blipFill>
          <a:blip r:embed="rId3"/>
          <a:stretch>
            <a:fillRect/>
          </a:stretch>
        </p:blipFill>
        <p:spPr>
          <a:xfrm>
            <a:off x="2452124" y="1084729"/>
            <a:ext cx="7287751" cy="4992991"/>
          </a:xfrm>
          <a:prstGeom prst="rect">
            <a:avLst/>
          </a:prstGeom>
        </p:spPr>
      </p:pic>
      <p:sp>
        <p:nvSpPr>
          <p:cNvPr id="3" name="Rechteck 2">
            <a:extLst>
              <a:ext uri="{FF2B5EF4-FFF2-40B4-BE49-F238E27FC236}">
                <a16:creationId xmlns:a16="http://schemas.microsoft.com/office/drawing/2014/main" id="{3958EFEC-0F9F-6C4F-874F-5CF8CA2DE20C}"/>
              </a:ext>
            </a:extLst>
          </p:cNvPr>
          <p:cNvSpPr/>
          <p:nvPr/>
        </p:nvSpPr>
        <p:spPr>
          <a:xfrm>
            <a:off x="2599765" y="5414682"/>
            <a:ext cx="2294965" cy="358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91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enthält.&#10;&#10;Automatisch generierte Beschreibung">
            <a:extLst>
              <a:ext uri="{FF2B5EF4-FFF2-40B4-BE49-F238E27FC236}">
                <a16:creationId xmlns:a16="http://schemas.microsoft.com/office/drawing/2014/main" id="{F9CDB613-EFA6-DE42-B5E3-9FC0B1636A9F}"/>
              </a:ext>
            </a:extLst>
          </p:cNvPr>
          <p:cNvPicPr>
            <a:picLocks noChangeAspect="1"/>
          </p:cNvPicPr>
          <p:nvPr/>
        </p:nvPicPr>
        <p:blipFill rotWithShape="1">
          <a:blip r:embed="rId3"/>
          <a:srcRect b="10287"/>
          <a:stretch/>
        </p:blipFill>
        <p:spPr>
          <a:xfrm>
            <a:off x="2183376" y="1024130"/>
            <a:ext cx="7825247" cy="4809739"/>
          </a:xfrm>
          <a:prstGeom prst="rect">
            <a:avLst/>
          </a:prstGeom>
        </p:spPr>
      </p:pic>
    </p:spTree>
    <p:extLst>
      <p:ext uri="{BB962C8B-B14F-4D97-AF65-F5344CB8AC3E}">
        <p14:creationId xmlns:p14="http://schemas.microsoft.com/office/powerpoint/2010/main" val="262431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Whiteboard enthält.&#10;&#10;Automatisch generierte Beschreibung">
            <a:extLst>
              <a:ext uri="{FF2B5EF4-FFF2-40B4-BE49-F238E27FC236}">
                <a16:creationId xmlns:a16="http://schemas.microsoft.com/office/drawing/2014/main" id="{BC60602F-E025-DB4D-90A3-D43868015329}"/>
              </a:ext>
            </a:extLst>
          </p:cNvPr>
          <p:cNvPicPr>
            <a:picLocks noChangeAspect="1"/>
          </p:cNvPicPr>
          <p:nvPr/>
        </p:nvPicPr>
        <p:blipFill rotWithShape="1">
          <a:blip r:embed="rId3"/>
          <a:srcRect b="9304"/>
          <a:stretch/>
        </p:blipFill>
        <p:spPr>
          <a:xfrm>
            <a:off x="2309993" y="1076469"/>
            <a:ext cx="7572013" cy="4705061"/>
          </a:xfrm>
          <a:prstGeom prst="rect">
            <a:avLst/>
          </a:prstGeom>
        </p:spPr>
      </p:pic>
    </p:spTree>
    <p:extLst>
      <p:ext uri="{BB962C8B-B14F-4D97-AF65-F5344CB8AC3E}">
        <p14:creationId xmlns:p14="http://schemas.microsoft.com/office/powerpoint/2010/main" val="311011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0161D09-6405-BA4F-A474-8D71DE3F4BD9}"/>
              </a:ext>
            </a:extLst>
          </p:cNvPr>
          <p:cNvPicPr>
            <a:picLocks noChangeAspect="1"/>
          </p:cNvPicPr>
          <p:nvPr/>
        </p:nvPicPr>
        <p:blipFill rotWithShape="1">
          <a:blip r:embed="rId3"/>
          <a:srcRect b="11185"/>
          <a:stretch/>
        </p:blipFill>
        <p:spPr>
          <a:xfrm>
            <a:off x="2261420" y="1095688"/>
            <a:ext cx="7669160" cy="4666623"/>
          </a:xfrm>
          <a:prstGeom prst="rect">
            <a:avLst/>
          </a:prstGeom>
        </p:spPr>
      </p:pic>
    </p:spTree>
    <p:extLst>
      <p:ext uri="{BB962C8B-B14F-4D97-AF65-F5344CB8AC3E}">
        <p14:creationId xmlns:p14="http://schemas.microsoft.com/office/powerpoint/2010/main" val="2485960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enthält.&#10;&#10;Automatisch generierte Beschreibung">
            <a:extLst>
              <a:ext uri="{FF2B5EF4-FFF2-40B4-BE49-F238E27FC236}">
                <a16:creationId xmlns:a16="http://schemas.microsoft.com/office/drawing/2014/main" id="{C35CD421-A19D-F348-A302-4FDD27763D6A}"/>
              </a:ext>
            </a:extLst>
          </p:cNvPr>
          <p:cNvPicPr>
            <a:picLocks noChangeAspect="1"/>
          </p:cNvPicPr>
          <p:nvPr/>
        </p:nvPicPr>
        <p:blipFill rotWithShape="1">
          <a:blip r:embed="rId3"/>
          <a:srcRect b="10681"/>
          <a:stretch/>
        </p:blipFill>
        <p:spPr>
          <a:xfrm>
            <a:off x="2310601" y="1112536"/>
            <a:ext cx="7570797" cy="4632927"/>
          </a:xfrm>
          <a:prstGeom prst="rect">
            <a:avLst/>
          </a:prstGeom>
        </p:spPr>
      </p:pic>
    </p:spTree>
    <p:extLst>
      <p:ext uri="{BB962C8B-B14F-4D97-AF65-F5344CB8AC3E}">
        <p14:creationId xmlns:p14="http://schemas.microsoft.com/office/powerpoint/2010/main" val="3058156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7E921F51-52AF-394B-9CF8-F52F5D5C3707}"/>
              </a:ext>
            </a:extLst>
          </p:cNvPr>
          <p:cNvPicPr>
            <a:picLocks noChangeAspect="1"/>
          </p:cNvPicPr>
          <p:nvPr/>
        </p:nvPicPr>
        <p:blipFill>
          <a:blip r:embed="rId3"/>
          <a:stretch>
            <a:fillRect/>
          </a:stretch>
        </p:blipFill>
        <p:spPr>
          <a:xfrm>
            <a:off x="2244173" y="868850"/>
            <a:ext cx="7473568" cy="5120299"/>
          </a:xfrm>
          <a:prstGeom prst="rect">
            <a:avLst/>
          </a:prstGeom>
        </p:spPr>
      </p:pic>
      <p:sp>
        <p:nvSpPr>
          <p:cNvPr id="4" name="Rechteck 3">
            <a:extLst>
              <a:ext uri="{FF2B5EF4-FFF2-40B4-BE49-F238E27FC236}">
                <a16:creationId xmlns:a16="http://schemas.microsoft.com/office/drawing/2014/main" id="{F0EA7CE3-5EF9-8B43-842E-7CFCB5CCEC1E}"/>
              </a:ext>
            </a:extLst>
          </p:cNvPr>
          <p:cNvSpPr/>
          <p:nvPr/>
        </p:nvSpPr>
        <p:spPr>
          <a:xfrm>
            <a:off x="2474259" y="5360894"/>
            <a:ext cx="2294965" cy="358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14367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4A357B9-A2B3-A44A-8700-0C67F6AFF66C}"/>
              </a:ext>
            </a:extLst>
          </p:cNvPr>
          <p:cNvPicPr>
            <a:picLocks noChangeAspect="1"/>
          </p:cNvPicPr>
          <p:nvPr/>
        </p:nvPicPr>
        <p:blipFill rotWithShape="1">
          <a:blip r:embed="rId3"/>
          <a:srcRect b="13182"/>
          <a:stretch/>
        </p:blipFill>
        <p:spPr>
          <a:xfrm>
            <a:off x="2373261" y="1214683"/>
            <a:ext cx="7445478" cy="4428633"/>
          </a:xfrm>
          <a:prstGeom prst="rect">
            <a:avLst/>
          </a:prstGeom>
        </p:spPr>
      </p:pic>
    </p:spTree>
    <p:extLst>
      <p:ext uri="{BB962C8B-B14F-4D97-AF65-F5344CB8AC3E}">
        <p14:creationId xmlns:p14="http://schemas.microsoft.com/office/powerpoint/2010/main" val="1826463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2" name="Freihand 11">
                <a:extLst>
                  <a:ext uri="{FF2B5EF4-FFF2-40B4-BE49-F238E27FC236}">
                    <a16:creationId xmlns:a16="http://schemas.microsoft.com/office/drawing/2014/main" id="{2181FD81-8B2C-F44E-824F-645E393F863C}"/>
                  </a:ext>
                </a:extLst>
              </p14:cNvPr>
              <p14:cNvContentPartPr/>
              <p14:nvPr/>
            </p14:nvContentPartPr>
            <p14:xfrm>
              <a:off x="2535103" y="3678943"/>
              <a:ext cx="360" cy="360"/>
            </p14:xfrm>
          </p:contentPart>
        </mc:Choice>
        <mc:Fallback xmlns="">
          <p:pic>
            <p:nvPicPr>
              <p:cNvPr id="12" name="Freihand 11">
                <a:extLst>
                  <a:ext uri="{FF2B5EF4-FFF2-40B4-BE49-F238E27FC236}">
                    <a16:creationId xmlns:a16="http://schemas.microsoft.com/office/drawing/2014/main" id="{2181FD81-8B2C-F44E-824F-645E393F863C}"/>
                  </a:ext>
                </a:extLst>
              </p:cNvPr>
              <p:cNvPicPr/>
              <p:nvPr/>
            </p:nvPicPr>
            <p:blipFill>
              <a:blip r:embed="rId4"/>
              <a:stretch>
                <a:fillRect/>
              </a:stretch>
            </p:blipFill>
            <p:spPr>
              <a:xfrm>
                <a:off x="2522863" y="3666703"/>
                <a:ext cx="24840" cy="24840"/>
              </a:xfrm>
              <a:prstGeom prst="rect">
                <a:avLst/>
              </a:prstGeom>
            </p:spPr>
          </p:pic>
        </mc:Fallback>
      </mc:AlternateContent>
      <p:pic>
        <p:nvPicPr>
          <p:cNvPr id="5" name="Grafik 4" descr="Ein Bild, das Text enthält.&#10;&#10;Automatisch generierte Beschreibung">
            <a:extLst>
              <a:ext uri="{FF2B5EF4-FFF2-40B4-BE49-F238E27FC236}">
                <a16:creationId xmlns:a16="http://schemas.microsoft.com/office/drawing/2014/main" id="{C03CE17E-E3CA-BC44-A78B-FF157567E39C}"/>
              </a:ext>
            </a:extLst>
          </p:cNvPr>
          <p:cNvPicPr>
            <a:picLocks noChangeAspect="1"/>
          </p:cNvPicPr>
          <p:nvPr/>
        </p:nvPicPr>
        <p:blipFill rotWithShape="1">
          <a:blip r:embed="rId5"/>
          <a:srcRect b="12886"/>
          <a:stretch/>
        </p:blipFill>
        <p:spPr>
          <a:xfrm>
            <a:off x="2332500" y="1432733"/>
            <a:ext cx="7527000" cy="4492419"/>
          </a:xfrm>
          <a:prstGeom prst="rect">
            <a:avLst/>
          </a:prstGeom>
        </p:spPr>
      </p:pic>
    </p:spTree>
    <p:extLst>
      <p:ext uri="{BB962C8B-B14F-4D97-AF65-F5344CB8AC3E}">
        <p14:creationId xmlns:p14="http://schemas.microsoft.com/office/powerpoint/2010/main" val="1238614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2108990" y="1721630"/>
            <a:ext cx="8247283" cy="2068255"/>
          </a:xfrm>
          <a:prstGeom prst="rect">
            <a:avLst/>
          </a:prstGeom>
        </p:spPr>
        <p:txBody>
          <a:bodyPr>
            <a:normAutofit/>
          </a:bodyPr>
          <a:lstStyle/>
          <a:p>
            <a:pPr>
              <a:buClr>
                <a:srgbClr val="319C29"/>
              </a:buClr>
            </a:pPr>
            <a:r>
              <a:rPr lang="fr-CH" sz="1600" dirty="0">
                <a:latin typeface="Helvetica Light" panose="020B0403020202020204" pitchFamily="34" charset="0"/>
                <a:cs typeface="Arial" panose="020B0604020202020204" pitchFamily="34" charset="0"/>
              </a:rPr>
              <a:t>Poster</a:t>
            </a:r>
            <a:r>
              <a:rPr lang="fr-CH" sz="1600" dirty="0">
                <a:solidFill>
                  <a:srgbClr val="FF0000"/>
                </a:solidFill>
                <a:latin typeface="Helvetica Light" panose="020B0403020202020204" pitchFamily="34" charset="0"/>
                <a:cs typeface="Arial" panose="020B0604020202020204" pitchFamily="34" charset="0"/>
              </a:rPr>
              <a:t> </a:t>
            </a:r>
            <a:r>
              <a:rPr lang="fr-CH" sz="1600" dirty="0">
                <a:latin typeface="Helvetica Light" panose="020B0403020202020204" pitchFamily="34" charset="0"/>
                <a:cs typeface="Arial" panose="020B0604020202020204" pitchFamily="34" charset="0"/>
              </a:rPr>
              <a:t>(A1 et A3) en français, en allemand, en italien et en anglais, à commander gratuitement sur bag.admin.ch/</a:t>
            </a:r>
            <a:r>
              <a:rPr lang="fr-CH" sz="1600" dirty="0" err="1">
                <a:latin typeface="Helvetica Light" panose="020B0403020202020204" pitchFamily="34" charset="0"/>
                <a:cs typeface="Arial" panose="020B0604020202020204" pitchFamily="34" charset="0"/>
              </a:rPr>
              <a:t>selever</a:t>
            </a:r>
            <a:r>
              <a:rPr lang="fr-CH" sz="1600" dirty="0">
                <a:latin typeface="Helvetica Light" panose="020B0403020202020204" pitchFamily="34" charset="0"/>
                <a:cs typeface="Arial" panose="020B0604020202020204" pitchFamily="34" charset="0"/>
              </a:rPr>
              <a:t> </a:t>
            </a:r>
          </a:p>
          <a:p>
            <a:pPr>
              <a:buClr>
                <a:srgbClr val="319C29"/>
              </a:buClr>
            </a:pPr>
            <a:r>
              <a:rPr lang="fr-CH" sz="1600" dirty="0">
                <a:latin typeface="Helvetica Light" panose="020B0403020202020204" pitchFamily="34" charset="0"/>
                <a:cs typeface="Arial" panose="020B0604020202020204" pitchFamily="34" charset="0"/>
              </a:rPr>
              <a:t>Fiche d’information : « La position assise est mauvaise pour la santé : pourquoi il vaut la peine de se lever ! »</a:t>
            </a:r>
          </a:p>
          <a:p>
            <a:pPr>
              <a:buClr>
                <a:srgbClr val="319C29"/>
              </a:buClr>
            </a:pPr>
            <a:r>
              <a:rPr lang="fr-CH" sz="1600">
                <a:latin typeface="Helvetica Light" panose="020B0403020202020204" pitchFamily="34" charset="0"/>
                <a:cs typeface="Arial" panose="020B0604020202020204" pitchFamily="34" charset="0"/>
              </a:rPr>
              <a:t>Astuces </a:t>
            </a:r>
            <a:r>
              <a:rPr lang="fr-CH" sz="1600" dirty="0">
                <a:latin typeface="Helvetica Light" panose="020B0403020202020204" pitchFamily="34" charset="0"/>
                <a:cs typeface="Arial" panose="020B0604020202020204" pitchFamily="34" charset="0"/>
              </a:rPr>
              <a:t>: « Se lever : idées de mise en œuvre au quotidien »</a:t>
            </a:r>
          </a:p>
          <a:p>
            <a:pPr>
              <a:buClr>
                <a:srgbClr val="319C29"/>
              </a:buClr>
            </a:pPr>
            <a:r>
              <a:rPr lang="fr-CH" sz="1600" dirty="0">
                <a:latin typeface="Helvetica Light" panose="020B0403020202020204" pitchFamily="34" charset="0"/>
                <a:cs typeface="Arial" panose="020B0604020202020204" pitchFamily="34" charset="0"/>
              </a:rPr>
              <a:t>bag.admin.ch/</a:t>
            </a:r>
            <a:r>
              <a:rPr lang="fr-CH" sz="1600" dirty="0" err="1">
                <a:latin typeface="Helvetica Light" panose="020B0403020202020204" pitchFamily="34" charset="0"/>
                <a:cs typeface="Arial" panose="020B0604020202020204" pitchFamily="34" charset="0"/>
              </a:rPr>
              <a:t>selever</a:t>
            </a:r>
            <a:r>
              <a:rPr lang="fr-CH" sz="1600" dirty="0">
                <a:latin typeface="Helvetica Light" panose="020B0403020202020204" pitchFamily="34" charset="0"/>
                <a:cs typeface="Arial" panose="020B0604020202020204" pitchFamily="34" charset="0"/>
              </a:rPr>
              <a:t> I #</a:t>
            </a:r>
            <a:r>
              <a:rPr lang="fr-CH" sz="1600" dirty="0" err="1">
                <a:latin typeface="Helvetica Light" panose="020B0403020202020204" pitchFamily="34" charset="0"/>
                <a:cs typeface="Arial" panose="020B0604020202020204" pitchFamily="34" charset="0"/>
              </a:rPr>
              <a:t>selever_ofsp</a:t>
            </a:r>
            <a:r>
              <a:rPr lang="fr-CH" sz="1600" dirty="0">
                <a:latin typeface="Helvetica Light" panose="020B0403020202020204" pitchFamily="34" charset="0"/>
                <a:cs typeface="Arial" panose="020B0604020202020204" pitchFamily="34" charset="0"/>
              </a:rPr>
              <a:t> I #</a:t>
            </a:r>
            <a:r>
              <a:rPr lang="fr-CH" sz="1600" dirty="0" err="1">
                <a:latin typeface="Helvetica Light" panose="020B0403020202020204" pitchFamily="34" charset="0"/>
                <a:cs typeface="Arial" panose="020B0604020202020204" pitchFamily="34" charset="0"/>
              </a:rPr>
              <a:t>beactive</a:t>
            </a:r>
            <a:endParaRPr lang="fr-CH" sz="1800" dirty="0"/>
          </a:p>
          <a:p>
            <a:pPr marL="0" indent="0">
              <a:buClr>
                <a:srgbClr val="319C29"/>
              </a:buClr>
              <a:buNone/>
            </a:pPr>
            <a:endParaRPr lang="de-DE" sz="1600" dirty="0">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79B9BD9F-DF01-D44F-8596-73A97D673DCF}"/>
              </a:ext>
            </a:extLst>
          </p:cNvPr>
          <p:cNvSpPr txBox="1"/>
          <p:nvPr/>
        </p:nvSpPr>
        <p:spPr>
          <a:xfrm>
            <a:off x="2108989" y="1214310"/>
            <a:ext cx="6558206" cy="461665"/>
          </a:xfrm>
          <a:prstGeom prst="rect">
            <a:avLst/>
          </a:prstGeom>
          <a:noFill/>
        </p:spPr>
        <p:txBody>
          <a:bodyPr wrap="none" rtlCol="0">
            <a:spAutoFit/>
          </a:bodyPr>
          <a:lstStyle/>
          <a:p>
            <a:r>
              <a:rPr lang="fr-CH" sz="2400" b="1" dirty="0">
                <a:latin typeface="Helvetica" pitchFamily="2" charset="0"/>
                <a:cs typeface="Arial" panose="020B0604020202020204" pitchFamily="34" charset="0"/>
              </a:rPr>
              <a:t>Matériel d’information et de communication</a:t>
            </a:r>
          </a:p>
        </p:txBody>
      </p:sp>
      <p:pic>
        <p:nvPicPr>
          <p:cNvPr id="9" name="Grafik 8">
            <a:extLst>
              <a:ext uri="{FF2B5EF4-FFF2-40B4-BE49-F238E27FC236}">
                <a16:creationId xmlns:a16="http://schemas.microsoft.com/office/drawing/2014/main" id="{792FD613-F781-E64A-8FC2-386A25C74A2B}"/>
              </a:ext>
            </a:extLst>
          </p:cNvPr>
          <p:cNvPicPr>
            <a:picLocks noChangeAspect="1"/>
          </p:cNvPicPr>
          <p:nvPr/>
        </p:nvPicPr>
        <p:blipFill>
          <a:blip r:embed="rId3"/>
          <a:stretch>
            <a:fillRect/>
          </a:stretch>
        </p:blipFill>
        <p:spPr>
          <a:xfrm>
            <a:off x="2026899" y="527674"/>
            <a:ext cx="4890956" cy="640980"/>
          </a:xfrm>
          <a:prstGeom prst="rect">
            <a:avLst/>
          </a:prstGeom>
        </p:spPr>
      </p:pic>
      <p:pic>
        <p:nvPicPr>
          <p:cNvPr id="4" name="Grafik 3"/>
          <p:cNvPicPr>
            <a:picLocks noChangeAspect="1"/>
          </p:cNvPicPr>
          <p:nvPr/>
        </p:nvPicPr>
        <p:blipFill>
          <a:blip r:embed="rId4"/>
          <a:stretch>
            <a:fillRect/>
          </a:stretch>
        </p:blipFill>
        <p:spPr>
          <a:xfrm>
            <a:off x="8425838" y="5054118"/>
            <a:ext cx="2097674" cy="1453565"/>
          </a:xfrm>
          <a:prstGeom prst="rect">
            <a:avLst/>
          </a:prstGeom>
          <a:effectLst>
            <a:outerShdw blurRad="76200" dir="18900000" sy="23000" kx="-1200000" algn="bl" rotWithShape="0">
              <a:prstClr val="black">
                <a:alpha val="20000"/>
              </a:prstClr>
            </a:outerShdw>
          </a:effectLst>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1943" y="3835540"/>
            <a:ext cx="1930434" cy="2672143"/>
          </a:xfrm>
          <a:prstGeom prst="rect">
            <a:avLst/>
          </a:prstGeom>
          <a:effectLst>
            <a:outerShdw blurRad="50800" dist="38100" dir="5400000" algn="t" rotWithShape="0">
              <a:prstClr val="black">
                <a:alpha val="40000"/>
              </a:prstClr>
            </a:outerShdw>
          </a:effectLst>
        </p:spPr>
      </p:pic>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3333" y="4055393"/>
            <a:ext cx="3467406" cy="2452290"/>
          </a:xfrm>
          <a:prstGeom prst="rect">
            <a:avLst/>
          </a:prstGeom>
          <a:effectLst>
            <a:outerShdw blurRad="63500" sx="102000" sy="102000" algn="ctr" rotWithShape="0">
              <a:prstClr val="black">
                <a:alpha val="30000"/>
              </a:prstClr>
            </a:outerShdw>
          </a:effectLst>
        </p:spPr>
      </p:pic>
    </p:spTree>
    <p:extLst>
      <p:ext uri="{BB962C8B-B14F-4D97-AF65-F5344CB8AC3E}">
        <p14:creationId xmlns:p14="http://schemas.microsoft.com/office/powerpoint/2010/main" val="350608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47883A11-B508-F84E-9D9F-EF9716412B4A}"/>
              </a:ext>
            </a:extLst>
          </p:cNvPr>
          <p:cNvSpPr>
            <a:spLocks noGrp="1"/>
          </p:cNvSpPr>
          <p:nvPr>
            <p:ph idx="4294967295"/>
          </p:nvPr>
        </p:nvSpPr>
        <p:spPr>
          <a:xfrm>
            <a:off x="1981200" y="4901784"/>
            <a:ext cx="8115298" cy="1523822"/>
          </a:xfrm>
          <a:prstGeom prst="rect">
            <a:avLst/>
          </a:prstGeom>
        </p:spPr>
        <p:txBody>
          <a:bodyPr>
            <a:normAutofit/>
          </a:bodyPr>
          <a:lstStyle/>
          <a:p>
            <a:pPr marL="0" indent="0">
              <a:buNone/>
            </a:pPr>
            <a:r>
              <a:rPr lang="de-DE" sz="1400" dirty="0"/>
              <a:t>Impressum</a:t>
            </a:r>
          </a:p>
          <a:p>
            <a:pPr marL="0" indent="0">
              <a:buNone/>
            </a:pPr>
            <a:r>
              <a:rPr lang="fr-CH" sz="1200" dirty="0"/>
              <a:t>Éditeur : Office fédéral de la santé publique OFSP</a:t>
            </a:r>
          </a:p>
          <a:p>
            <a:pPr marL="0" indent="0">
              <a:buNone/>
            </a:pPr>
            <a:r>
              <a:rPr lang="fr-CH" sz="1200" dirty="0"/>
              <a:t>Conception et mise en œuvre : frei-stil.ch</a:t>
            </a:r>
          </a:p>
          <a:p>
            <a:pPr marL="0" indent="0">
              <a:buNone/>
            </a:pPr>
            <a:r>
              <a:rPr lang="fr-CH" sz="1200" dirty="0"/>
              <a:t>Design graphique : chragokyberneticks.ch</a:t>
            </a:r>
          </a:p>
          <a:p>
            <a:pPr marL="0" indent="0">
              <a:buNone/>
            </a:pPr>
            <a:r>
              <a:rPr lang="fr-CH" sz="1200" dirty="0"/>
              <a:t>Commande de matériel : </a:t>
            </a:r>
            <a:r>
              <a:rPr lang="fr-CH" sz="1200" dirty="0">
                <a:hlinkClick r:id="rId3"/>
              </a:rPr>
              <a:t>www.</a:t>
            </a:r>
            <a:r>
              <a:rPr lang="fr-CH" sz="1200" dirty="0">
                <a:latin typeface="Helvetica Light" panose="020B0403020202020204" pitchFamily="34" charset="0"/>
                <a:cs typeface="Arial" panose="020B0604020202020204" pitchFamily="34" charset="0"/>
                <a:hlinkClick r:id="rId3"/>
              </a:rPr>
              <a:t>bag.admin.ch/selever</a:t>
            </a:r>
            <a:r>
              <a:rPr lang="fr-CH" sz="1200" dirty="0">
                <a:latin typeface="Helvetica Light" panose="020B0403020202020204" pitchFamily="34" charset="0"/>
                <a:cs typeface="Arial" panose="020B0604020202020204" pitchFamily="34" charset="0"/>
              </a:rPr>
              <a:t> </a:t>
            </a:r>
            <a:endParaRPr lang="fr-CH" sz="1200" dirty="0"/>
          </a:p>
          <a:p>
            <a:pPr marL="0" indent="0">
              <a:buNone/>
            </a:pPr>
            <a:r>
              <a:rPr lang="fr-CH" sz="1200" dirty="0"/>
              <a:t>©OFSP, août 2022</a:t>
            </a:r>
          </a:p>
        </p:txBody>
      </p:sp>
      <p:pic>
        <p:nvPicPr>
          <p:cNvPr id="3" name="Grafik 2">
            <a:extLst>
              <a:ext uri="{FF2B5EF4-FFF2-40B4-BE49-F238E27FC236}">
                <a16:creationId xmlns:a16="http://schemas.microsoft.com/office/drawing/2014/main" id="{2AC5603A-5668-1F46-80FE-DBA34C7E7B16}"/>
              </a:ext>
            </a:extLst>
          </p:cNvPr>
          <p:cNvPicPr>
            <a:picLocks noChangeAspect="1"/>
          </p:cNvPicPr>
          <p:nvPr/>
        </p:nvPicPr>
        <p:blipFill>
          <a:blip r:embed="rId4"/>
          <a:stretch>
            <a:fillRect/>
          </a:stretch>
        </p:blipFill>
        <p:spPr>
          <a:xfrm>
            <a:off x="2026899" y="527674"/>
            <a:ext cx="4890956" cy="640980"/>
          </a:xfrm>
          <a:prstGeom prst="rect">
            <a:avLst/>
          </a:prstGeom>
        </p:spPr>
      </p:pic>
    </p:spTree>
    <p:extLst>
      <p:ext uri="{BB962C8B-B14F-4D97-AF65-F5344CB8AC3E}">
        <p14:creationId xmlns:p14="http://schemas.microsoft.com/office/powerpoint/2010/main" val="3939468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CED59B98-A017-6541-990D-A29F3E9DFD92}"/>
              </a:ext>
            </a:extLst>
          </p:cNvPr>
          <p:cNvSpPr txBox="1"/>
          <p:nvPr/>
        </p:nvSpPr>
        <p:spPr>
          <a:xfrm>
            <a:off x="2242605" y="2120164"/>
            <a:ext cx="7706789" cy="3908762"/>
          </a:xfrm>
          <a:prstGeom prst="rect">
            <a:avLst/>
          </a:prstGeom>
          <a:noFill/>
        </p:spPr>
        <p:txBody>
          <a:bodyPr wrap="square" rtlCol="0">
            <a:spAutoFit/>
          </a:bodyPr>
          <a:lstStyle/>
          <a:p>
            <a:r>
              <a:rPr lang="fr-CH" sz="2400" b="1" dirty="0">
                <a:solidFill>
                  <a:srgbClr val="3EA53B"/>
                </a:solidFill>
                <a:latin typeface="Helvetica" panose="020B0604020202020204" pitchFamily="34" charset="0"/>
                <a:cs typeface="Helvetica" panose="020B0604020202020204" pitchFamily="34" charset="0"/>
              </a:rPr>
              <a:t>Se lever – lors de réunions et de rencontres </a:t>
            </a:r>
          </a:p>
          <a:p>
            <a:r>
              <a:rPr lang="fr-CH" sz="1600" dirty="0">
                <a:latin typeface="Helvetica Light"/>
              </a:rPr>
              <a:t> </a:t>
            </a:r>
          </a:p>
          <a:p>
            <a:r>
              <a:rPr lang="fr-CH" sz="1600" dirty="0">
                <a:latin typeface="Helvetica Light"/>
              </a:rPr>
              <a:t>Lors d’une séance ou d’une rencontre en ligne ou en présentiel, vous souhaitez non seulement gagner </a:t>
            </a:r>
            <a:r>
              <a:rPr lang="fr-CH" sz="1600" b="1" dirty="0">
                <a:latin typeface="Helvetica Light"/>
              </a:rPr>
              <a:t>l’attention</a:t>
            </a:r>
            <a:r>
              <a:rPr lang="fr-CH" sz="1600" dirty="0">
                <a:latin typeface="Helvetica Light"/>
              </a:rPr>
              <a:t> de votre public, mais aussi la garder ?</a:t>
            </a:r>
          </a:p>
          <a:p>
            <a:endParaRPr lang="fr-CH" sz="1600" dirty="0">
              <a:latin typeface="Helvetica Light"/>
            </a:endParaRPr>
          </a:p>
          <a:p>
            <a:r>
              <a:rPr lang="fr-CH" sz="1600" dirty="0">
                <a:latin typeface="Helvetica Light"/>
              </a:rPr>
              <a:t>Votre santé et celle de vos collaborateurs vous tiennent à cœur ? Il existe une astuce simple, qui peut produire beaucoup d’effets. </a:t>
            </a:r>
          </a:p>
          <a:p>
            <a:endParaRPr lang="fr-CH" sz="1600" dirty="0">
              <a:latin typeface="Helvetica Light"/>
            </a:endParaRPr>
          </a:p>
          <a:p>
            <a:r>
              <a:rPr lang="fr-CH" sz="1600" dirty="0">
                <a:latin typeface="Helvetica Light"/>
              </a:rPr>
              <a:t>La formule magique ?</a:t>
            </a:r>
            <a:r>
              <a:rPr lang="fr-CH" sz="1600" b="1" dirty="0">
                <a:latin typeface="Helvetica Light"/>
              </a:rPr>
              <a:t> « Se lever » ! </a:t>
            </a:r>
            <a:r>
              <a:rPr lang="fr-CH" sz="1600" dirty="0">
                <a:latin typeface="Helvetica Light"/>
              </a:rPr>
              <a:t>Incitez votre public/vos collaborateurs/les participants à votre conférence à interrompre régulièrement les phases prolongées en position assise en se levant de temps en temps et en bougeant. </a:t>
            </a:r>
          </a:p>
          <a:p>
            <a:endParaRPr lang="fr-CH" sz="1600" dirty="0">
              <a:latin typeface="Helvetica Light"/>
            </a:endParaRPr>
          </a:p>
          <a:p>
            <a:r>
              <a:rPr lang="fr-CH" sz="1600" dirty="0">
                <a:latin typeface="Helvetica Light"/>
              </a:rPr>
              <a:t>Chaque mouvement compte et a un effet positif sur la santé.</a:t>
            </a:r>
          </a:p>
          <a:p>
            <a:endParaRPr lang="de-CH" sz="1600" dirty="0">
              <a:latin typeface="Helvetica Light"/>
            </a:endParaRPr>
          </a:p>
          <a:p>
            <a:r>
              <a:rPr lang="de-CH" sz="1600" dirty="0"/>
              <a:t> </a:t>
            </a:r>
          </a:p>
        </p:txBody>
      </p:sp>
      <p:pic>
        <p:nvPicPr>
          <p:cNvPr id="6" name="Grafik 5">
            <a:extLst>
              <a:ext uri="{FF2B5EF4-FFF2-40B4-BE49-F238E27FC236}">
                <a16:creationId xmlns:a16="http://schemas.microsoft.com/office/drawing/2014/main" id="{20915A6D-8CE1-C843-9A48-6C9CCD64ED8D}"/>
              </a:ext>
            </a:extLst>
          </p:cNvPr>
          <p:cNvPicPr>
            <a:picLocks noChangeAspect="1"/>
          </p:cNvPicPr>
          <p:nvPr/>
        </p:nvPicPr>
        <p:blipFill>
          <a:blip r:embed="rId3"/>
          <a:stretch>
            <a:fillRect/>
          </a:stretch>
        </p:blipFill>
        <p:spPr>
          <a:xfrm>
            <a:off x="2268280" y="549361"/>
            <a:ext cx="4740400" cy="559426"/>
          </a:xfrm>
          <a:prstGeom prst="rect">
            <a:avLst/>
          </a:prstGeom>
        </p:spPr>
      </p:pic>
    </p:spTree>
    <p:extLst>
      <p:ext uri="{BB962C8B-B14F-4D97-AF65-F5344CB8AC3E}">
        <p14:creationId xmlns:p14="http://schemas.microsoft.com/office/powerpoint/2010/main" val="180660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CED59B98-A017-6541-990D-A29F3E9DFD92}"/>
              </a:ext>
            </a:extLst>
          </p:cNvPr>
          <p:cNvSpPr txBox="1"/>
          <p:nvPr/>
        </p:nvSpPr>
        <p:spPr>
          <a:xfrm>
            <a:off x="4939291" y="1550841"/>
            <a:ext cx="5168900" cy="4308872"/>
          </a:xfrm>
          <a:prstGeom prst="rect">
            <a:avLst/>
          </a:prstGeom>
          <a:noFill/>
        </p:spPr>
        <p:txBody>
          <a:bodyPr wrap="square" rtlCol="0">
            <a:spAutoFit/>
          </a:bodyPr>
          <a:lstStyle/>
          <a:p>
            <a:r>
              <a:rPr lang="fr-CH" sz="2400" b="1" dirty="0">
                <a:solidFill>
                  <a:srgbClr val="3FA73C"/>
                </a:solidFill>
                <a:latin typeface="Helvetica" pitchFamily="2" charset="0"/>
                <a:cs typeface="Arial" panose="020B0604020202020204" pitchFamily="34" charset="0"/>
              </a:rPr>
              <a:t>CHAQUE MOUVEMENT COMPTE !</a:t>
            </a:r>
          </a:p>
          <a:p>
            <a:endParaRPr lang="fr-CH" dirty="0">
              <a:latin typeface="Helvetica" pitchFamily="2" charset="0"/>
              <a:cs typeface="Arial" panose="020B0604020202020204" pitchFamily="34" charset="0"/>
            </a:endParaRPr>
          </a:p>
          <a:p>
            <a:pPr>
              <a:lnSpc>
                <a:spcPts val="1860"/>
              </a:lnSpc>
            </a:pPr>
            <a:r>
              <a:rPr lang="fr-CH" sz="1400" dirty="0">
                <a:latin typeface="Helvetica Light" panose="020B0403020202020204" pitchFamily="34" charset="0"/>
                <a:cs typeface="Arial" panose="020B0604020202020204" pitchFamily="34" charset="0"/>
              </a:rPr>
              <a:t>Se lever est très simple et s’avère très bénéfique, car le fait d’interrompre régulièrement les phases de sédentarité est bon non seulement pour la santé, mais également pour la concentration et l’attention.</a:t>
            </a:r>
          </a:p>
          <a:p>
            <a:pPr>
              <a:lnSpc>
                <a:spcPts val="1860"/>
              </a:lnSpc>
            </a:pPr>
            <a:endParaRPr lang="de-DE" sz="1400" dirty="0">
              <a:latin typeface="Helvetica Light" panose="020B0403020202020204" pitchFamily="34" charset="0"/>
              <a:cs typeface="Arial" panose="020B0604020202020204" pitchFamily="34" charset="0"/>
            </a:endParaRPr>
          </a:p>
          <a:p>
            <a:r>
              <a:rPr lang="fr-CH" sz="1400" b="1" dirty="0">
                <a:latin typeface="Helvetica" pitchFamily="2" charset="0"/>
                <a:cs typeface="Arial" panose="020B0604020202020204" pitchFamily="34" charset="0"/>
              </a:rPr>
              <a:t>Que vous organisiez une rencontre ou une réunion en ligne ou en présentiel, encouragez activement le public à se lever de temps à autre. </a:t>
            </a:r>
          </a:p>
          <a:p>
            <a:pPr>
              <a:lnSpc>
                <a:spcPts val="1860"/>
              </a:lnSpc>
            </a:pPr>
            <a:endParaRPr lang="de-DE" sz="1400" dirty="0">
              <a:latin typeface="Helvetica Light" panose="020B0403020202020204" pitchFamily="34" charset="0"/>
              <a:cs typeface="Arial" panose="020B0604020202020204" pitchFamily="34" charset="0"/>
            </a:endParaRPr>
          </a:p>
          <a:p>
            <a:pPr>
              <a:lnSpc>
                <a:spcPts val="1860"/>
              </a:lnSpc>
            </a:pPr>
            <a:r>
              <a:rPr lang="fr-CH" sz="1400" b="1" dirty="0">
                <a:solidFill>
                  <a:srgbClr val="3EA53B"/>
                </a:solidFill>
                <a:latin typeface="Helvetica" pitchFamily="2" charset="0"/>
                <a:cs typeface="Arial" panose="020B0604020202020204" pitchFamily="34" charset="0"/>
              </a:rPr>
              <a:t>C’est</a:t>
            </a:r>
            <a:r>
              <a:rPr lang="de-DE" sz="1400" b="1" dirty="0">
                <a:solidFill>
                  <a:srgbClr val="3EA53B"/>
                </a:solidFill>
                <a:latin typeface="Helvetica" pitchFamily="2" charset="0"/>
                <a:cs typeface="Arial" panose="020B0604020202020204" pitchFamily="34" charset="0"/>
              </a:rPr>
              <a:t> simple : </a:t>
            </a:r>
            <a:r>
              <a:rPr lang="de-CH" sz="1400" dirty="0">
                <a:latin typeface="Helvetica Light"/>
              </a:rPr>
              <a:t>pour </a:t>
            </a:r>
            <a:r>
              <a:rPr lang="fr-CH" sz="1400" dirty="0">
                <a:latin typeface="Helvetica Light"/>
              </a:rPr>
              <a:t>rappeler ou encourager les participants, vous</a:t>
            </a:r>
            <a:r>
              <a:rPr lang="de-CH" sz="1400" dirty="0">
                <a:latin typeface="Helvetica Light"/>
              </a:rPr>
              <a:t> </a:t>
            </a:r>
            <a:r>
              <a:rPr lang="fr-CH" sz="1400" dirty="0">
                <a:latin typeface="Helvetica Light"/>
              </a:rPr>
              <a:t>pouvez, selon la manifestation, copier une ou plusieurs diapositives ci-après et les ajouter à votre présentation.</a:t>
            </a:r>
          </a:p>
          <a:p>
            <a:pPr>
              <a:lnSpc>
                <a:spcPts val="1860"/>
              </a:lnSpc>
            </a:pPr>
            <a:endParaRPr lang="de-DE" sz="1400" dirty="0">
              <a:latin typeface="Helvetica Light" panose="020B0403020202020204" pitchFamily="34" charset="0"/>
              <a:cs typeface="Arial" panose="020B0604020202020204" pitchFamily="34" charset="0"/>
            </a:endParaRPr>
          </a:p>
          <a:p>
            <a:pPr>
              <a:lnSpc>
                <a:spcPts val="1860"/>
              </a:lnSpc>
            </a:pPr>
            <a:r>
              <a:rPr lang="fr-CH" sz="1400" dirty="0">
                <a:latin typeface="Helvetica Light"/>
              </a:rPr>
              <a:t>D’autres informations et du matériel </a:t>
            </a:r>
            <a:r>
              <a:rPr lang="de-CH" sz="1400" dirty="0">
                <a:latin typeface="Helvetica Light"/>
              </a:rPr>
              <a:t>(p. ex. un </a:t>
            </a:r>
            <a:r>
              <a:rPr lang="de-CH" sz="1400" dirty="0" err="1">
                <a:latin typeface="Helvetica Light"/>
              </a:rPr>
              <a:t>poster</a:t>
            </a:r>
            <a:r>
              <a:rPr lang="de-CH" sz="1400" dirty="0">
                <a:latin typeface="Helvetica Light"/>
              </a:rPr>
              <a:t>) sont disponibles </a:t>
            </a:r>
            <a:r>
              <a:rPr lang="fr-CH" sz="1400" dirty="0">
                <a:latin typeface="Helvetica Light"/>
              </a:rPr>
              <a:t>sur</a:t>
            </a:r>
            <a:r>
              <a:rPr lang="de-CH" sz="1400" dirty="0">
                <a:latin typeface="Helvetica Light"/>
              </a:rPr>
              <a:t> </a:t>
            </a:r>
            <a:r>
              <a:rPr lang="de-CH" sz="1400" u="sng" dirty="0">
                <a:latin typeface="Helvetica Light" panose="020B0403020202020204"/>
                <a:hlinkClick r:id="rId3"/>
              </a:rPr>
              <a:t>www.bag.admin.ch/selever</a:t>
            </a:r>
            <a:r>
              <a:rPr lang="de-CH" sz="1400" u="sng" dirty="0">
                <a:latin typeface="Helvetica Light" panose="020B0403020202020204"/>
              </a:rPr>
              <a:t> </a:t>
            </a:r>
            <a:endParaRPr lang="de-CH" sz="1400" dirty="0">
              <a:latin typeface="Helvetica Light" panose="020B0403020202020204"/>
            </a:endParaRP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8241" y="2063893"/>
            <a:ext cx="3307682" cy="4020671"/>
          </a:xfrm>
          <a:prstGeom prst="rect">
            <a:avLst/>
          </a:prstGeom>
        </p:spPr>
      </p:pic>
      <p:pic>
        <p:nvPicPr>
          <p:cNvPr id="6" name="Grafik 5">
            <a:extLst>
              <a:ext uri="{FF2B5EF4-FFF2-40B4-BE49-F238E27FC236}">
                <a16:creationId xmlns:a16="http://schemas.microsoft.com/office/drawing/2014/main" id="{BDCB6692-CFFF-0147-BB18-A2EC1354B4A4}"/>
              </a:ext>
            </a:extLst>
          </p:cNvPr>
          <p:cNvPicPr>
            <a:picLocks noChangeAspect="1"/>
          </p:cNvPicPr>
          <p:nvPr/>
        </p:nvPicPr>
        <p:blipFill>
          <a:blip r:embed="rId5"/>
          <a:stretch>
            <a:fillRect/>
          </a:stretch>
        </p:blipFill>
        <p:spPr>
          <a:xfrm>
            <a:off x="1813545" y="556992"/>
            <a:ext cx="4740400" cy="559426"/>
          </a:xfrm>
          <a:prstGeom prst="rect">
            <a:avLst/>
          </a:prstGeom>
        </p:spPr>
      </p:pic>
    </p:spTree>
    <p:extLst>
      <p:ext uri="{BB962C8B-B14F-4D97-AF65-F5344CB8AC3E}">
        <p14:creationId xmlns:p14="http://schemas.microsoft.com/office/powerpoint/2010/main" val="209800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ACF51F1-7A96-174E-B820-F27380CE0F93}"/>
              </a:ext>
            </a:extLst>
          </p:cNvPr>
          <p:cNvPicPr>
            <a:picLocks noChangeAspect="1"/>
          </p:cNvPicPr>
          <p:nvPr/>
        </p:nvPicPr>
        <p:blipFill>
          <a:blip r:embed="rId3"/>
          <a:stretch>
            <a:fillRect/>
          </a:stretch>
        </p:blipFill>
        <p:spPr>
          <a:xfrm>
            <a:off x="3094351" y="474599"/>
            <a:ext cx="6003297" cy="5908801"/>
          </a:xfrm>
          <a:prstGeom prst="rect">
            <a:avLst/>
          </a:prstGeom>
        </p:spPr>
      </p:pic>
    </p:spTree>
    <p:extLst>
      <p:ext uri="{BB962C8B-B14F-4D97-AF65-F5344CB8AC3E}">
        <p14:creationId xmlns:p14="http://schemas.microsoft.com/office/powerpoint/2010/main" val="409098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enthält.&#10;&#10;Automatisch generierte Beschreibung">
            <a:extLst>
              <a:ext uri="{FF2B5EF4-FFF2-40B4-BE49-F238E27FC236}">
                <a16:creationId xmlns:a16="http://schemas.microsoft.com/office/drawing/2014/main" id="{2CB10687-19F7-0344-8681-809B4A2AF547}"/>
              </a:ext>
            </a:extLst>
          </p:cNvPr>
          <p:cNvPicPr>
            <a:picLocks noChangeAspect="1"/>
          </p:cNvPicPr>
          <p:nvPr/>
        </p:nvPicPr>
        <p:blipFill rotWithShape="1">
          <a:blip r:embed="rId3"/>
          <a:srcRect b="11784"/>
          <a:stretch/>
        </p:blipFill>
        <p:spPr>
          <a:xfrm>
            <a:off x="2269743" y="1116469"/>
            <a:ext cx="7652513" cy="4625061"/>
          </a:xfrm>
          <a:prstGeom prst="rect">
            <a:avLst/>
          </a:prstGeom>
        </p:spPr>
      </p:pic>
    </p:spTree>
    <p:extLst>
      <p:ext uri="{BB962C8B-B14F-4D97-AF65-F5344CB8AC3E}">
        <p14:creationId xmlns:p14="http://schemas.microsoft.com/office/powerpoint/2010/main" val="420098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533F0979-9B3C-9C47-B48E-14D0025D472A}"/>
              </a:ext>
            </a:extLst>
          </p:cNvPr>
          <p:cNvPicPr>
            <a:picLocks noChangeAspect="1"/>
          </p:cNvPicPr>
          <p:nvPr/>
        </p:nvPicPr>
        <p:blipFill rotWithShape="1">
          <a:blip r:embed="rId3"/>
          <a:srcRect b="10169"/>
          <a:stretch/>
        </p:blipFill>
        <p:spPr>
          <a:xfrm>
            <a:off x="2359239" y="1129197"/>
            <a:ext cx="7473521" cy="4599605"/>
          </a:xfrm>
          <a:prstGeom prst="rect">
            <a:avLst/>
          </a:prstGeom>
        </p:spPr>
      </p:pic>
    </p:spTree>
    <p:extLst>
      <p:ext uri="{BB962C8B-B14F-4D97-AF65-F5344CB8AC3E}">
        <p14:creationId xmlns:p14="http://schemas.microsoft.com/office/powerpoint/2010/main" val="205393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enthält.&#10;&#10;Automatisch generierte Beschreibung">
            <a:extLst>
              <a:ext uri="{FF2B5EF4-FFF2-40B4-BE49-F238E27FC236}">
                <a16:creationId xmlns:a16="http://schemas.microsoft.com/office/drawing/2014/main" id="{89BDA891-FA36-374A-BA7B-23A18D3E5E4D}"/>
              </a:ext>
            </a:extLst>
          </p:cNvPr>
          <p:cNvPicPr>
            <a:picLocks noChangeAspect="1"/>
          </p:cNvPicPr>
          <p:nvPr/>
        </p:nvPicPr>
        <p:blipFill rotWithShape="1">
          <a:blip r:embed="rId3"/>
          <a:srcRect b="10038"/>
          <a:stretch/>
        </p:blipFill>
        <p:spPr>
          <a:xfrm>
            <a:off x="2436965" y="1173753"/>
            <a:ext cx="7318069" cy="4510494"/>
          </a:xfrm>
          <a:prstGeom prst="rect">
            <a:avLst/>
          </a:prstGeom>
        </p:spPr>
      </p:pic>
    </p:spTree>
    <p:extLst>
      <p:ext uri="{BB962C8B-B14F-4D97-AF65-F5344CB8AC3E}">
        <p14:creationId xmlns:p14="http://schemas.microsoft.com/office/powerpoint/2010/main" val="133906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enthält.&#10;&#10;Automatisch generierte Beschreibung">
            <a:extLst>
              <a:ext uri="{FF2B5EF4-FFF2-40B4-BE49-F238E27FC236}">
                <a16:creationId xmlns:a16="http://schemas.microsoft.com/office/drawing/2014/main" id="{00B1B556-07F0-954C-9A2B-F1D329154A21}"/>
              </a:ext>
            </a:extLst>
          </p:cNvPr>
          <p:cNvPicPr>
            <a:picLocks noChangeAspect="1"/>
          </p:cNvPicPr>
          <p:nvPr/>
        </p:nvPicPr>
        <p:blipFill rotWithShape="1">
          <a:blip r:embed="rId3"/>
          <a:srcRect b="1160"/>
          <a:stretch/>
        </p:blipFill>
        <p:spPr>
          <a:xfrm>
            <a:off x="2298290" y="857307"/>
            <a:ext cx="7595420" cy="5143386"/>
          </a:xfrm>
          <a:prstGeom prst="rect">
            <a:avLst/>
          </a:prstGeom>
        </p:spPr>
      </p:pic>
      <p:sp>
        <p:nvSpPr>
          <p:cNvPr id="2" name="Rechteck 1">
            <a:extLst>
              <a:ext uri="{FF2B5EF4-FFF2-40B4-BE49-F238E27FC236}">
                <a16:creationId xmlns:a16="http://schemas.microsoft.com/office/drawing/2014/main" id="{5EFCD273-48A2-C949-91CE-2DA0132419B3}"/>
              </a:ext>
            </a:extLst>
          </p:cNvPr>
          <p:cNvSpPr/>
          <p:nvPr/>
        </p:nvSpPr>
        <p:spPr>
          <a:xfrm>
            <a:off x="2474259" y="5414682"/>
            <a:ext cx="2294965" cy="358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9284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enthält.&#10;&#10;Automatisch generierte Beschreibung">
            <a:extLst>
              <a:ext uri="{FF2B5EF4-FFF2-40B4-BE49-F238E27FC236}">
                <a16:creationId xmlns:a16="http://schemas.microsoft.com/office/drawing/2014/main" id="{1B0F84E5-3B52-1D46-9682-402850106416}"/>
              </a:ext>
            </a:extLst>
          </p:cNvPr>
          <p:cNvPicPr>
            <a:picLocks noChangeAspect="1"/>
          </p:cNvPicPr>
          <p:nvPr/>
        </p:nvPicPr>
        <p:blipFill rotWithShape="1">
          <a:blip r:embed="rId3"/>
          <a:srcRect b="10467"/>
          <a:stretch/>
        </p:blipFill>
        <p:spPr>
          <a:xfrm>
            <a:off x="2165555" y="1018025"/>
            <a:ext cx="7860890" cy="4821949"/>
          </a:xfrm>
          <a:prstGeom prst="rect">
            <a:avLst/>
          </a:prstGeom>
        </p:spPr>
      </p:pic>
    </p:spTree>
    <p:extLst>
      <p:ext uri="{BB962C8B-B14F-4D97-AF65-F5344CB8AC3E}">
        <p14:creationId xmlns:p14="http://schemas.microsoft.com/office/powerpoint/2010/main" val="2496160502"/>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2191</Words>
  <Application>Microsoft Office PowerPoint</Application>
  <PresentationFormat>Breitbild</PresentationFormat>
  <Paragraphs>159</Paragraphs>
  <Slides>19</Slides>
  <Notes>19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Arial</vt:lpstr>
      <vt:lpstr>Calibri</vt:lpstr>
      <vt:lpstr>Helvetica</vt:lpstr>
      <vt:lpstr>Helvetica Light</vt:lpstr>
      <vt:lpstr>Times New Roman</vt:lpstr>
      <vt:lpstr>Wingdings</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ProjektForum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Andy Limacher</dc:creator>
  <cp:lastModifiedBy>Heussler Fulvia BAG</cp:lastModifiedBy>
  <cp:revision>1736</cp:revision>
  <cp:lastPrinted>2022-09-06T06:15:01Z</cp:lastPrinted>
  <dcterms:created xsi:type="dcterms:W3CDTF">2015-10-06T13:26:14Z</dcterms:created>
  <dcterms:modified xsi:type="dcterms:W3CDTF">2024-04-16T08:56:12Z</dcterms:modified>
</cp:coreProperties>
</file>